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4"/>
  </p:notesMasterIdLst>
  <p:handoutMasterIdLst>
    <p:handoutMasterId r:id="rId15"/>
  </p:handoutMasterIdLst>
  <p:sldIdLst>
    <p:sldId id="256" r:id="rId2"/>
    <p:sldId id="289" r:id="rId3"/>
    <p:sldId id="278" r:id="rId4"/>
    <p:sldId id="269" r:id="rId5"/>
    <p:sldId id="284" r:id="rId6"/>
    <p:sldId id="285" r:id="rId7"/>
    <p:sldId id="279" r:id="rId8"/>
    <p:sldId id="274" r:id="rId9"/>
    <p:sldId id="286" r:id="rId10"/>
    <p:sldId id="272" r:id="rId11"/>
    <p:sldId id="287" r:id="rId12"/>
    <p:sldId id="288" r:id="rId13"/>
  </p:sldIdLst>
  <p:sldSz cx="9144000" cy="6858000" type="screen4x3"/>
  <p:notesSz cx="6950075" cy="9236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8" autoAdjust="0"/>
    <p:restoredTop sz="94249" autoAdjust="0"/>
  </p:normalViewPr>
  <p:slideViewPr>
    <p:cSldViewPr>
      <p:cViewPr varScale="1">
        <p:scale>
          <a:sx n="64" d="100"/>
          <a:sy n="64" d="100"/>
        </p:scale>
        <p:origin x="60" y="117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7BB5EFD7-59A4-4252-A62E-8D02FD3ED707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E37F8FAE-6F88-4402-8738-D2667BDC8DC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33915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36768" y="0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/>
          <a:lstStyle>
            <a:lvl1pPr algn="r">
              <a:defRPr sz="1200"/>
            </a:lvl1pPr>
          </a:lstStyle>
          <a:p>
            <a:fld id="{44E51E8D-AFB6-443A-B995-7377341BC703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66813" y="692150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487" tIns="46244" rIns="92487" bIns="46244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5008" y="4387136"/>
            <a:ext cx="5560060" cy="4156234"/>
          </a:xfrm>
          <a:prstGeom prst="rect">
            <a:avLst/>
          </a:prstGeom>
        </p:spPr>
        <p:txBody>
          <a:bodyPr vert="horz" lIns="92487" tIns="46244" rIns="92487" bIns="46244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36768" y="8772669"/>
            <a:ext cx="3011699" cy="461804"/>
          </a:xfrm>
          <a:prstGeom prst="rect">
            <a:avLst/>
          </a:prstGeom>
        </p:spPr>
        <p:txBody>
          <a:bodyPr vert="horz" lIns="92487" tIns="46244" rIns="92487" bIns="46244" rtlCol="0" anchor="b"/>
          <a:lstStyle>
            <a:lvl1pPr algn="r">
              <a:defRPr sz="1200"/>
            </a:lvl1pPr>
          </a:lstStyle>
          <a:p>
            <a:fld id="{DDCD8E91-E8D9-4806-A38B-A3A86AB8B12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1476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800" dirty="0" smtClean="0"/>
              <a:t>What is Connected</a:t>
            </a:r>
            <a:r>
              <a:rPr lang="en-US" sz="1800" baseline="0" dirty="0" smtClean="0"/>
              <a:t> Car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/>
              <a:t>How it impacts you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/>
              <a:t>Opportunities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/>
              <a:t>What we all can do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/>
          </a:p>
          <a:p>
            <a:pPr marL="0" indent="0">
              <a:buFont typeface="+mj-lt"/>
              <a:buNone/>
            </a:pPr>
            <a:r>
              <a:rPr lang="en-US" sz="1800" baseline="0" dirty="0" smtClean="0"/>
              <a:t>&lt;Start with short video on Connected Car&gt;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D8E91-E8D9-4806-A38B-A3A86AB8B12F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08729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477615F-F380-4319-ABFE-DAE16B01C6DC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58518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66813" y="692150"/>
            <a:ext cx="4616450" cy="34639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41915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D8E91-E8D9-4806-A38B-A3A86AB8B12F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9410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/>
              <a:t>This is history that I was part of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/>
              <a:t>Took seven years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/>
              <a:t>If we did not act, consumers would have suffered</a:t>
            </a:r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  <a:p>
            <a:pPr marL="228600" indent="-228600">
              <a:buFont typeface="+mj-lt"/>
              <a:buAutoNum type="arabicPeriod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027A5-44B9-4AD9-93B8-9B2EF9C70E0E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430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800" dirty="0" smtClean="0">
                <a:latin typeface="+mj-lt"/>
                <a:cs typeface="Arial" pitchFamily="34" charset="0"/>
              </a:rPr>
              <a:t>Cars have more computers</a:t>
            </a:r>
          </a:p>
          <a:p>
            <a:pPr marL="228600" indent="-228600">
              <a:buFont typeface="+mj-lt"/>
              <a:buAutoNum type="arabicPeriod"/>
            </a:pPr>
            <a:endParaRPr lang="en-US" sz="1800" dirty="0" smtClean="0">
              <a:latin typeface="+mj-lt"/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800" dirty="0" smtClean="0">
                <a:latin typeface="+mj-lt"/>
                <a:cs typeface="Arial" pitchFamily="34" charset="0"/>
              </a:rPr>
              <a:t>Phones are</a:t>
            </a:r>
            <a:r>
              <a:rPr lang="en-US" sz="1800" baseline="0" dirty="0" smtClean="0">
                <a:latin typeface="+mj-lt"/>
                <a:cs typeface="Arial" pitchFamily="34" charset="0"/>
              </a:rPr>
              <a:t> ever more complicated 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>
              <a:latin typeface="+mj-lt"/>
              <a:cs typeface="Arial" pitchFamily="34" charset="0"/>
            </a:endParaRPr>
          </a:p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>
                <a:latin typeface="+mj-lt"/>
                <a:cs typeface="Arial" pitchFamily="34" charset="0"/>
              </a:rPr>
              <a:t>Connections between phones/car are available</a:t>
            </a:r>
            <a:endParaRPr lang="en-US" sz="1800" dirty="0">
              <a:latin typeface="+mj-lt"/>
              <a:cs typeface="Arial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B027A5-44B9-4AD9-93B8-9B2EF9C70E0E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97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800" dirty="0" smtClean="0"/>
              <a:t>Technology</a:t>
            </a:r>
            <a:r>
              <a:rPr lang="en-US" sz="1800" baseline="0" dirty="0" smtClean="0"/>
              <a:t> is increasingly in cars 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/>
              <a:t>Complexity is challenging</a:t>
            </a:r>
          </a:p>
          <a:p>
            <a:pPr marL="228600" indent="-228600">
              <a:buFont typeface="+mj-lt"/>
              <a:buAutoNum type="arabicPeriod"/>
            </a:pPr>
            <a:endParaRPr lang="en-US" sz="1800" baseline="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800" baseline="0" dirty="0" smtClean="0"/>
              <a:t>Driving is more dependent upon computers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D8E91-E8D9-4806-A38B-A3A86AB8B12F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66768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 defTabSz="924879">
              <a:buFont typeface="+mj-lt"/>
              <a:buAutoNum type="arabicPeriod"/>
              <a:defRPr/>
            </a:pPr>
            <a:r>
              <a:rPr lang="en-US" sz="1800" b="0" dirty="0" smtClean="0">
                <a:solidFill>
                  <a:schemeClr val="bg1"/>
                </a:solidFill>
              </a:rPr>
              <a:t>Better cars</a:t>
            </a:r>
          </a:p>
          <a:p>
            <a:pPr marL="228600" indent="-228600" defTabSz="924879">
              <a:buFont typeface="+mj-lt"/>
              <a:buAutoNum type="arabicPeriod"/>
              <a:defRPr/>
            </a:pPr>
            <a:endParaRPr lang="en-US" sz="1800" b="0" dirty="0" smtClean="0">
              <a:solidFill>
                <a:schemeClr val="bg1"/>
              </a:solidFill>
            </a:endParaRPr>
          </a:p>
          <a:p>
            <a:pPr marL="228600" indent="-228600" defTabSz="924879">
              <a:buFont typeface="+mj-lt"/>
              <a:buAutoNum type="arabicPeriod"/>
              <a:defRPr/>
            </a:pPr>
            <a:r>
              <a:rPr lang="en-US" sz="1800" b="0" dirty="0" smtClean="0">
                <a:solidFill>
                  <a:schemeClr val="bg1"/>
                </a:solidFill>
              </a:rPr>
              <a:t>More</a:t>
            </a:r>
            <a:r>
              <a:rPr lang="en-US" sz="1800" b="0" baseline="0" dirty="0" smtClean="0">
                <a:solidFill>
                  <a:schemeClr val="bg1"/>
                </a:solidFill>
              </a:rPr>
              <a:t> congestion </a:t>
            </a:r>
            <a:endParaRPr lang="en-US" sz="1800" b="0" dirty="0" smtClean="0">
              <a:solidFill>
                <a:schemeClr val="bg1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D8E91-E8D9-4806-A38B-A3A86AB8B12F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1319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Font typeface="+mj-lt"/>
              <a:buAutoNum type="arabicPeriod"/>
            </a:pPr>
            <a:r>
              <a:rPr lang="en-US" sz="1800" dirty="0" smtClean="0"/>
              <a:t>What can we all do?</a:t>
            </a:r>
          </a:p>
          <a:p>
            <a:pPr marL="228600" indent="-228600">
              <a:buFont typeface="+mj-lt"/>
              <a:buAutoNum type="arabicPeriod"/>
            </a:pPr>
            <a:endParaRPr lang="en-US" sz="1800" dirty="0" smtClean="0"/>
          </a:p>
          <a:p>
            <a:pPr marL="228600" indent="-228600">
              <a:buFont typeface="+mj-lt"/>
              <a:buAutoNum type="arabicPeriod"/>
            </a:pPr>
            <a:r>
              <a:rPr lang="en-US" sz="1800" dirty="0" smtClean="0"/>
              <a:t>Teamwork and voice of consumer is key</a:t>
            </a: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CD8E91-E8D9-4806-A38B-A3A86AB8B12F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1428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5884CBA-7C76-459F-B0FE-3BDCFEA7E5BC}" type="datetimeFigureOut">
              <a:rPr lang="en-US" smtClean="0"/>
              <a:t>4/19/2015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6926C0E2-2A13-49B6-B3D1-EF1B6C257706}" type="slidenum">
              <a:rPr lang="en-US" smtClean="0"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5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6.png"/><Relationship Id="rId26" Type="http://schemas.openxmlformats.org/officeDocument/2006/relationships/image" Target="../media/image23.png"/><Relationship Id="rId3" Type="http://schemas.openxmlformats.org/officeDocument/2006/relationships/image" Target="../media/image4.png"/><Relationship Id="rId21" Type="http://schemas.openxmlformats.org/officeDocument/2006/relationships/image" Target="../media/image19.jpe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microsoft.com/office/2007/relationships/hdphoto" Target="../media/hdphoto3.wdp"/><Relationship Id="rId25" Type="http://schemas.microsoft.com/office/2007/relationships/hdphoto" Target="../media/hdphoto4.wdp"/><Relationship Id="rId33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18.jpe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24" Type="http://schemas.openxmlformats.org/officeDocument/2006/relationships/image" Target="../media/image22.png"/><Relationship Id="rId32" Type="http://schemas.openxmlformats.org/officeDocument/2006/relationships/hyperlink" Target="https://www.google.com/url?q=http://logos.wikia.com/wiki/Toyota&amp;sa=U&amp;ei=xhQ_U82CM8vLsATA8oCQCQ&amp;ved=0CB8Q9QEwAQ&amp;usg=AFQjCNHLX_zemLTCUBw28UCMssBeQBhtdg" TargetMode="External"/><Relationship Id="rId5" Type="http://schemas.microsoft.com/office/2007/relationships/hdphoto" Target="../media/hdphoto1.wdp"/><Relationship Id="rId15" Type="http://schemas.openxmlformats.org/officeDocument/2006/relationships/image" Target="../media/image14.png"/><Relationship Id="rId23" Type="http://schemas.openxmlformats.org/officeDocument/2006/relationships/image" Target="../media/image21.png"/><Relationship Id="rId28" Type="http://schemas.openxmlformats.org/officeDocument/2006/relationships/image" Target="../media/image24.png"/><Relationship Id="rId10" Type="http://schemas.openxmlformats.org/officeDocument/2006/relationships/image" Target="../media/image10.png"/><Relationship Id="rId19" Type="http://schemas.openxmlformats.org/officeDocument/2006/relationships/image" Target="../media/image17.png"/><Relationship Id="rId31" Type="http://schemas.microsoft.com/office/2007/relationships/hdphoto" Target="../media/hdphoto6.wdp"/><Relationship Id="rId4" Type="http://schemas.openxmlformats.org/officeDocument/2006/relationships/image" Target="../media/image5.png"/><Relationship Id="rId9" Type="http://schemas.openxmlformats.org/officeDocument/2006/relationships/image" Target="../media/image9.png"/><Relationship Id="rId14" Type="http://schemas.microsoft.com/office/2007/relationships/hdphoto" Target="../media/hdphoto2.wdp"/><Relationship Id="rId22" Type="http://schemas.openxmlformats.org/officeDocument/2006/relationships/image" Target="../media/image20.png"/><Relationship Id="rId27" Type="http://schemas.microsoft.com/office/2007/relationships/hdphoto" Target="../media/hdphoto5.wdp"/><Relationship Id="rId30" Type="http://schemas.openxmlformats.org/officeDocument/2006/relationships/image" Target="../media/image2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jpeg"/><Relationship Id="rId4" Type="http://schemas.microsoft.com/office/2007/relationships/hdphoto" Target="../media/hdphoto7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0" y="2708476"/>
            <a:ext cx="3657599" cy="1177724"/>
          </a:xfrm>
        </p:spPr>
        <p:txBody>
          <a:bodyPr>
            <a:normAutofit/>
          </a:bodyPr>
          <a:lstStyle/>
          <a:p>
            <a:r>
              <a:rPr lang="en-US" sz="3500" dirty="0" smtClean="0"/>
              <a:t>Evolving Telematics</a:t>
            </a:r>
            <a:endParaRPr lang="en-US" sz="35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1" y="4421080"/>
            <a:ext cx="3657600" cy="1522520"/>
          </a:xfrm>
        </p:spPr>
        <p:txBody>
          <a:bodyPr>
            <a:normAutofit/>
          </a:bodyPr>
          <a:lstStyle/>
          <a:p>
            <a:pPr>
              <a:spcAft>
                <a:spcPts val="300"/>
              </a:spcAft>
            </a:pPr>
            <a:r>
              <a:rPr lang="en-US" dirty="0" smtClean="0"/>
              <a:t>Greg Brannon</a:t>
            </a:r>
          </a:p>
          <a:p>
            <a:pPr>
              <a:spcAft>
                <a:spcPts val="300"/>
              </a:spcAft>
            </a:pPr>
            <a:r>
              <a:rPr lang="en-US" dirty="0" smtClean="0"/>
              <a:t>Director, Auto Engineering and Industry Relations</a:t>
            </a:r>
          </a:p>
          <a:p>
            <a:pPr>
              <a:spcAft>
                <a:spcPts val="300"/>
              </a:spcAft>
            </a:pPr>
            <a:r>
              <a:rPr lang="en-US" sz="1650" dirty="0" smtClean="0">
                <a:solidFill>
                  <a:srgbClr val="FF0000"/>
                </a:solidFill>
              </a:rPr>
              <a:t>American Automobile Association</a:t>
            </a:r>
            <a:endParaRPr lang="en-US" sz="1650" dirty="0">
              <a:solidFill>
                <a:srgbClr val="FF0000"/>
              </a:solidFill>
            </a:endParaRPr>
          </a:p>
        </p:txBody>
      </p:sp>
      <p:pic>
        <p:nvPicPr>
          <p:cNvPr id="12290" name="Picture 2" descr="C:\Users\JMcSpadden\Desktop\4CAA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457200"/>
            <a:ext cx="1981199" cy="1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053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001000" cy="4953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400" b="1" dirty="0" smtClean="0"/>
              <a:t>How can</a:t>
            </a:r>
          </a:p>
          <a:p>
            <a:pPr marL="68580" indent="0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</a:rPr>
              <a:t>   you </a:t>
            </a:r>
            <a:r>
              <a:rPr lang="en-US" sz="6000" b="1" u="sng" dirty="0" smtClean="0">
                <a:solidFill>
                  <a:schemeClr val="bg2">
                    <a:lumMod val="75000"/>
                  </a:schemeClr>
                </a:solidFill>
              </a:rPr>
              <a:t>adapt</a:t>
            </a:r>
            <a:endParaRPr lang="en-US" sz="4400" b="1" u="sng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68580" indent="0">
              <a:buNone/>
            </a:pPr>
            <a:r>
              <a:rPr lang="en-US" sz="4400" b="1" dirty="0" smtClean="0"/>
              <a:t>        to stay ahead of the </a:t>
            </a:r>
          </a:p>
          <a:p>
            <a:pPr marL="68580" indent="0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</a:rPr>
              <a:t>         curve?</a:t>
            </a:r>
            <a:endParaRPr lang="en-US" sz="6000" b="1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2251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Telematics Ecosystem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298" y="3679326"/>
            <a:ext cx="1921926" cy="1790982"/>
          </a:xfrm>
          <a:prstGeom prst="rect">
            <a:avLst/>
          </a:prstGeom>
        </p:spPr>
      </p:pic>
      <p:pic>
        <p:nvPicPr>
          <p:cNvPr id="1036" name="Picture 12" descr="https://encrypted-tbn0.gstatic.com/images?q=tbn:ANd9GcRcZH-Zt2VXdcF-fNGTVMjGdRzzKnnk4eg5IDcanrUxxT7-PX0o"/>
          <p:cNvPicPr>
            <a:picLocks noChangeAspect="1" noChangeArrowheads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82" y="3751142"/>
            <a:ext cx="1080383" cy="1674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Straight Arrow Connector 13"/>
          <p:cNvCxnSpPr/>
          <p:nvPr/>
        </p:nvCxnSpPr>
        <p:spPr>
          <a:xfrm flipV="1">
            <a:off x="1500540" y="3145561"/>
            <a:ext cx="960963" cy="3810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4229465" y="3088917"/>
            <a:ext cx="1101401" cy="789119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>
            <a:off x="2222337" y="3076622"/>
            <a:ext cx="985774" cy="402447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9039" y="2335556"/>
            <a:ext cx="1009524" cy="89523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56881" y="3059495"/>
            <a:ext cx="7200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OEM</a:t>
            </a:r>
            <a:endParaRPr lang="en-US" b="1" dirty="0"/>
          </a:p>
        </p:txBody>
      </p:sp>
      <p:cxnSp>
        <p:nvCxnSpPr>
          <p:cNvPr id="11" name="Straight Arrow Connector 10"/>
          <p:cNvCxnSpPr/>
          <p:nvPr/>
        </p:nvCxnSpPr>
        <p:spPr>
          <a:xfrm>
            <a:off x="4238959" y="3088917"/>
            <a:ext cx="47715" cy="773636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grpSp>
        <p:nvGrpSpPr>
          <p:cNvPr id="13" name="Group 12"/>
          <p:cNvGrpSpPr/>
          <p:nvPr/>
        </p:nvGrpSpPr>
        <p:grpSpPr>
          <a:xfrm>
            <a:off x="3420493" y="3918645"/>
            <a:ext cx="1732362" cy="1554480"/>
            <a:chOff x="4653415" y="4095464"/>
            <a:chExt cx="1732362" cy="155448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4" b="10383"/>
            <a:stretch/>
          </p:blipFill>
          <p:spPr>
            <a:xfrm>
              <a:off x="4653415" y="4095464"/>
              <a:ext cx="1732362" cy="1554480"/>
            </a:xfrm>
            <a:prstGeom prst="rect">
              <a:avLst/>
            </a:prstGeom>
          </p:spPr>
        </p:pic>
        <p:sp>
          <p:nvSpPr>
            <p:cNvPr id="9" name="TextBox 8"/>
            <p:cNvSpPr txBox="1"/>
            <p:nvPr/>
          </p:nvSpPr>
          <p:spPr>
            <a:xfrm>
              <a:off x="5114165" y="4207648"/>
              <a:ext cx="835485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400" b="1" dirty="0" smtClean="0"/>
                <a:t>DEALER</a:t>
              </a:r>
              <a:endParaRPr lang="en-US" sz="1400" b="1" dirty="0"/>
            </a:p>
          </p:txBody>
        </p:sp>
      </p:grpSp>
      <p:pic>
        <p:nvPicPr>
          <p:cNvPr id="1026" name="Picture 2" descr="http://icons.iconarchive.com/icons/icons-land/points-of-interest/256/Car-Repair-Blue-icon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1141" y="3145561"/>
            <a:ext cx="1069974" cy="1069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" name="TextBox 29"/>
          <p:cNvSpPr txBox="1"/>
          <p:nvPr/>
        </p:nvSpPr>
        <p:spPr>
          <a:xfrm>
            <a:off x="6571365" y="4219107"/>
            <a:ext cx="16738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INDEPENDENT</a:t>
            </a:r>
            <a:endParaRPr lang="en-US" b="1" dirty="0"/>
          </a:p>
        </p:txBody>
      </p:sp>
      <p:pic>
        <p:nvPicPr>
          <p:cNvPr id="1034" name="Picture 10" descr="http://img2.wikia.nocookie.net/__cb20140607165856/nickfanon/images/2/2c/8838_question-mark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2424" y="3648204"/>
            <a:ext cx="1166002" cy="1511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2" name="Straight Arrow Connector 21"/>
          <p:cNvCxnSpPr/>
          <p:nvPr/>
        </p:nvCxnSpPr>
        <p:spPr>
          <a:xfrm flipV="1">
            <a:off x="4735892" y="4419600"/>
            <a:ext cx="382132" cy="6600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4662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Thank you</a:t>
            </a:r>
            <a:endParaRPr lang="en-US" dirty="0"/>
          </a:p>
        </p:txBody>
      </p:sp>
      <p:pic>
        <p:nvPicPr>
          <p:cNvPr id="4" name="Picture 2" descr="C:\Users\JMcSpadden\Desktop\4CAA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3810000"/>
            <a:ext cx="1981199" cy="1364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6485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NET - What exactly is a connected car__WMV V9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685800"/>
            <a:ext cx="7543800" cy="565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224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487848" y="1584761"/>
            <a:ext cx="6360752" cy="4130239"/>
          </a:xfrm>
          <a:prstGeom prst="ellipse">
            <a:avLst/>
          </a:prstGeom>
          <a:noFill/>
          <a:ln w="63500" cmpd="dbl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67230" y="2997200"/>
            <a:ext cx="3733570" cy="1117600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ctr"/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Connected Car Landscape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533400" y="990600"/>
            <a:ext cx="2432228" cy="1554443"/>
            <a:chOff x="533400" y="1151494"/>
            <a:chExt cx="2432228" cy="1165832"/>
          </a:xfrm>
        </p:grpSpPr>
        <p:sp>
          <p:nvSpPr>
            <p:cNvPr id="5" name="Oval 4"/>
            <p:cNvSpPr/>
            <p:nvPr/>
          </p:nvSpPr>
          <p:spPr>
            <a:xfrm>
              <a:off x="533400" y="1151494"/>
              <a:ext cx="2432228" cy="1165832"/>
            </a:xfrm>
            <a:prstGeom prst="ellipse">
              <a:avLst/>
            </a:prstGeom>
            <a:gradFill>
              <a:gsLst>
                <a:gs pos="5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Internet Radio</a:t>
              </a:r>
            </a:p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2057" name="Picture 9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7637" y="1741782"/>
              <a:ext cx="406511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8" name="Picture 10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25586" y="1722994"/>
              <a:ext cx="493814" cy="297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9" name="Picture 1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95400" y="1960779"/>
              <a:ext cx="1023237" cy="219415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grpSp>
        <p:nvGrpSpPr>
          <p:cNvPr id="29" name="Group 28"/>
          <p:cNvGrpSpPr/>
          <p:nvPr/>
        </p:nvGrpSpPr>
        <p:grpSpPr>
          <a:xfrm>
            <a:off x="6172201" y="990601"/>
            <a:ext cx="2818863" cy="3279799"/>
            <a:chOff x="6172200" y="1151494"/>
            <a:chExt cx="2818863" cy="2459849"/>
          </a:xfrm>
        </p:grpSpPr>
        <p:grpSp>
          <p:nvGrpSpPr>
            <p:cNvPr id="22" name="Group 21"/>
            <p:cNvGrpSpPr/>
            <p:nvPr/>
          </p:nvGrpSpPr>
          <p:grpSpPr>
            <a:xfrm>
              <a:off x="6172200" y="1151494"/>
              <a:ext cx="2432228" cy="1165832"/>
              <a:chOff x="6172200" y="1151494"/>
              <a:chExt cx="2432228" cy="1165832"/>
            </a:xfrm>
          </p:grpSpPr>
          <p:sp>
            <p:nvSpPr>
              <p:cNvPr id="10" name="Oval 9"/>
              <p:cNvSpPr/>
              <p:nvPr/>
            </p:nvSpPr>
            <p:spPr>
              <a:xfrm>
                <a:off x="6172200" y="1151494"/>
                <a:ext cx="2432228" cy="1165832"/>
              </a:xfrm>
              <a:prstGeom prst="ellipse">
                <a:avLst/>
              </a:prstGeom>
              <a:gradFill>
                <a:gsLst>
                  <a:gs pos="5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254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rgbClr val="FF0000"/>
                    </a:solidFill>
                  </a:rPr>
                  <a:t>Travel </a:t>
                </a:r>
                <a:r>
                  <a:rPr lang="en-US" sz="2000" b="1" dirty="0" smtClean="0">
                    <a:solidFill>
                      <a:srgbClr val="FF0000"/>
                    </a:solidFill>
                  </a:rPr>
                  <a:t>Industry</a:t>
                </a:r>
              </a:p>
              <a:p>
                <a:pPr algn="ctr"/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grpSp>
            <p:nvGrpSpPr>
              <p:cNvPr id="20" name="Group 19"/>
              <p:cNvGrpSpPr/>
              <p:nvPr/>
            </p:nvGrpSpPr>
            <p:grpSpPr>
              <a:xfrm>
                <a:off x="6400799" y="1742257"/>
                <a:ext cx="1981200" cy="448592"/>
                <a:chOff x="6400799" y="1742257"/>
                <a:chExt cx="1981200" cy="448592"/>
              </a:xfrm>
            </p:grpSpPr>
            <p:pic>
              <p:nvPicPr>
                <p:cNvPr id="2051" name="Picture 3"/>
                <p:cNvPicPr>
                  <a:picLocks noChangeAspect="1" noChangeArrowheads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097905" y="1892505"/>
                  <a:ext cx="514686" cy="298344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2052" name="Picture 4"/>
                <p:cNvPicPr>
                  <a:picLocks noChangeAspect="1" noChangeArrowheads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7924799" y="1742257"/>
                  <a:ext cx="457200" cy="323636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2053" name="Picture 5"/>
                <p:cNvPicPr>
                  <a:picLocks noChangeAspect="1" noChangeArrowheads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400799" y="1742819"/>
                  <a:ext cx="457200" cy="265924"/>
                </a:xfrm>
                <a:prstGeom prst="rect">
                  <a:avLst/>
                </a:prstGeom>
                <a:noFill/>
                <a:ln w="9525">
                  <a:solidFill>
                    <a:schemeClr val="accent4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</p:grpSp>
        </p:grpSp>
        <p:grpSp>
          <p:nvGrpSpPr>
            <p:cNvPr id="23" name="Group 22"/>
            <p:cNvGrpSpPr/>
            <p:nvPr/>
          </p:nvGrpSpPr>
          <p:grpSpPr>
            <a:xfrm>
              <a:off x="6590211" y="2445511"/>
              <a:ext cx="2400852" cy="1165832"/>
              <a:chOff x="6203576" y="2445511"/>
              <a:chExt cx="2400852" cy="1165832"/>
            </a:xfrm>
          </p:grpSpPr>
          <p:sp>
            <p:nvSpPr>
              <p:cNvPr id="7" name="Oval 6"/>
              <p:cNvSpPr/>
              <p:nvPr/>
            </p:nvSpPr>
            <p:spPr>
              <a:xfrm>
                <a:off x="6203576" y="2445511"/>
                <a:ext cx="2400852" cy="1165832"/>
              </a:xfrm>
              <a:prstGeom prst="ellipse">
                <a:avLst/>
              </a:prstGeom>
              <a:gradFill>
                <a:gsLst>
                  <a:gs pos="5000">
                    <a:schemeClr val="accent1">
                      <a:tint val="66000"/>
                      <a:satMod val="160000"/>
                    </a:schemeClr>
                  </a:gs>
                  <a:gs pos="50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  <a:ln w="25400">
                <a:solidFill>
                  <a:schemeClr val="accent4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 smtClean="0">
                    <a:solidFill>
                      <a:srgbClr val="FF0000"/>
                    </a:solidFill>
                  </a:rPr>
                  <a:t>Social Networking</a:t>
                </a:r>
              </a:p>
              <a:p>
                <a:pPr algn="ctr"/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pic>
            <p:nvPicPr>
              <p:cNvPr id="2063" name="Picture 15"/>
              <p:cNvPicPr>
                <a:picLocks noChangeAspect="1" noChangeArrowheads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827312" y="3194328"/>
                <a:ext cx="392364" cy="30480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4" name="Picture 16"/>
              <p:cNvPicPr>
                <a:picLocks noChangeAspect="1" noChangeArrowheads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689520" y="3184934"/>
                <a:ext cx="382075" cy="29353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65" name="Picture 17"/>
              <p:cNvPicPr>
                <a:picLocks noChangeAspect="1" noChangeArrowheads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269780" y="3199633"/>
                <a:ext cx="378483" cy="29943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6271907" y="4454032"/>
            <a:ext cx="2400852" cy="1554443"/>
            <a:chOff x="6271907" y="3749068"/>
            <a:chExt cx="2400852" cy="1165832"/>
          </a:xfrm>
        </p:grpSpPr>
        <p:sp>
          <p:nvSpPr>
            <p:cNvPr id="6" name="Oval 5"/>
            <p:cNvSpPr/>
            <p:nvPr/>
          </p:nvSpPr>
          <p:spPr>
            <a:xfrm>
              <a:off x="6271907" y="3749068"/>
              <a:ext cx="2400852" cy="1165832"/>
            </a:xfrm>
            <a:prstGeom prst="ellipse">
              <a:avLst/>
            </a:prstGeom>
            <a:gradFill>
              <a:gsLst>
                <a:gs pos="5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Wireless</a:t>
              </a:r>
            </a:p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13" name="Group 12"/>
            <p:cNvGrpSpPr/>
            <p:nvPr/>
          </p:nvGrpSpPr>
          <p:grpSpPr>
            <a:xfrm>
              <a:off x="6590211" y="4299239"/>
              <a:ext cx="1801713" cy="514506"/>
              <a:chOff x="6590211" y="4299239"/>
              <a:chExt cx="1801713" cy="514506"/>
            </a:xfrm>
          </p:grpSpPr>
          <p:pic>
            <p:nvPicPr>
              <p:cNvPr id="2060" name="Picture 12"/>
              <p:cNvPicPr>
                <a:picLocks noChangeAspect="1" noChangeArrowheads="1"/>
              </p:cNvPicPr>
              <p:nvPr/>
            </p:nvPicPr>
            <p:blipFill>
              <a:blip r:embed="rId13" cstate="print"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backgroundRemoval t="0" b="100000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63030" y="4501915"/>
                <a:ext cx="627608" cy="31183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061" name="Picture 13"/>
              <p:cNvPicPr>
                <a:picLocks noChangeAspect="1" noChangeArrowheads="1"/>
              </p:cNvPicPr>
              <p:nvPr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924800" y="4351894"/>
                <a:ext cx="467124" cy="23727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2062" name="Picture 14"/>
              <p:cNvPicPr>
                <a:picLocks noChangeAspect="1" noChangeArrowheads="1"/>
              </p:cNvPicPr>
              <p:nvPr/>
            </p:nvPicPr>
            <p:blipFill>
              <a:blip r:embed="rId16" cstate="print">
                <a:extLst>
                  <a:ext uri="{BEBA8EAE-BF5A-486C-A8C5-ECC9F3942E4B}">
                    <a14:imgProps xmlns:a14="http://schemas.microsoft.com/office/drawing/2010/main">
                      <a14:imgLayer r:embed="rId17">
                        <a14:imgEffect>
                          <a14:backgroundRemoval t="483" b="100000" l="3871" r="100000">
                            <a14:foregroundMark x1="29032" y1="81643" x2="29032" y2="81643"/>
                            <a14:foregroundMark x1="41290" y1="78744" x2="41290" y2="78744"/>
                            <a14:foregroundMark x1="58065" y1="79710" x2="58065" y2="79710"/>
                            <a14:foregroundMark x1="65161" y1="87440" x2="65161" y2="87440"/>
                            <a14:foregroundMark x1="80645" y1="73913" x2="80645" y2="73913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590211" y="4299239"/>
                <a:ext cx="451177" cy="4378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16" name="AutoShape 4" descr="data:image/jpeg;base64,/9j/4AAQSkZJRgABAQAAAQABAAD/2wCEAAkGBxQSEhUTEhMWFhUWEhQYFxgUFxkXFRYWFxUaFxcXGBkYHCggGRolGxcYITEhJSkrLi4uFx8zODMsNygtLiwBCgoKDg0OGhAQGjceICU3LTU3NCwsLTIsMjEsLCwrLCwvNC0sLCwwLCwvLCw3LTc3LzctLC03Nyw1Ny0sLCssLP/AABEIAIsBagMBIgACEQEDEQH/xAAcAAEAAgMBAQEAAAAAAAAAAAAABQYDBAcCAQj/xABFEAACAQIDBAcDCAgFBAMAAAABAgADEQQFIQYSMVETIkFhcYGRMqGxBxQ0QnKywdEjUlNic4KS8BYzQ6LCFSTS8YPh4v/EABsBAQEAAwEBAQAAAAAAAAAAAAABAwQFAgYH/8QALhEBAAIBAwAGCgMBAAAAAAAAAAECAwQRMQUSIUGRsRMiMlFhcaHB4fAGgdFC/9oADAMBAAIRAxEAPwDuMREBERAREQEREBERAREQEREBERAREQEREBERAREQEREBERAREQEqHymZJ84wvSqL1KF3HMp/qL6De/l75b58IktG8bM2nz2wZa5K8x+/V+bhPQkztjkvzTFPTA/Rt16f2GPD+U3XyHOQwmjMbTs/RceSuWkXrxL2syLMazIs8yksqzKsxLMqzzLHZlWZlmbL8rrVv8qk7jmB1f6jp75ZcBsHXbWoyUx/W3oLD3yxS1uIaObVYcXt2iPPw5VlZmpi5AGpPADUnynQ8DsRh09vfqH947q+i295MmRToYZCQKdJRxNgo9e0zLGmnvnZysvS+PfbHWbT4flz3A7OYmpwpFRzqdX3HX3SWbZmnRXexNcKOSDU+BOp/pmXN9teK4Yf/I4+6v4n0lWq4hqjFnYsx7WNz/67p5t6OvHa9UjVZe2/qR8OfrwmUqo7rSw1IDeIAep13PfY6Lbjprp2S8UsspKoG4DYAXIuTYcT3yubDZd7Vdh+6n/I/h6y3zYw17N5cvX5dr9Sk8fHvIiJnc4iJXs82hNGp0aKrWALXvoTqBp3WPnAsMSr5btQz1VR0UKxtcX0J4ce+w85aICIiAiIgIiICIiAiIgIiICIiAiIgIiICIiAiIgIiICIiBUflKyT5xhTUUXqULuOZT/UX0G94qJx0T9IESq4T5PsEjFjTZ7sSA7HcUE3ChVsCBw1vMOTHNp3h3+jOlqabDOPLvO3G3x5hx6hTLtuopZv1VBZvQayyZbsTjKuvRdGOdU7v+0Xb3TsGEwdOku7Spoi8kUKPQTPJGCO+XrP/IL27MdNvn2/4oOXfJqo1r12b92mAo8N5rk+glmy/ZjC0bblFSR9Z+u3kWvbykxEyRjrHEOTm1+oy+3efKPoATy7hQSSAALknQAd5lYz7bihQulP9NUHYp6in95+HkLnwnP83z+vij+lfq30RdEHl2nvN54vmrX4tnS9FZs3rW9Wvx5/qF5zvbqml1w46Rv1z/ljw7X8rDvlKx2Y1a7b1Vyx7L8B4AaCRyTOs075LW5d7BosWnj1I7ffPLOk3MDhmqOtNeLMAPxPgBr5TTSXbYLLfarsOap/yb8PIyY6da2zHq80Ycc3/d1sweGWmi014KoA/PxmaInTfJTMzO8kREIxYquKaM7cFUk+U5piKxdmduLEk+cte2eNsq0RxbrN9kHQeZ+7K3lWE6WqidhbX7I1PuEsDVnRsmxvTUVfttZvtDQ/n5ykZ9g+iruoFlJ3l+y2tvI3HlJPY3G7rtSPBxcfaHH1H3YFxiIkCIiAiauIzGlTNnqKDyJF/TjMdPOKDGwqp5m3xgb0T4DMXztP11/qEDNE8o4IuCCOY1E9QERNbEZhSp6PURTyLC/pxgbMTQTOqB0FVPM2+M3lYEXBuOY4QPsRPjMALk2HfA+xMPzpP11/qEyqwIuDcc+yB9iaNXOKCmxqpfuN/hNujVV1DKQyngQbgwPcRMdfEKgu7Ko5sQPjAyRI853h/wBqs2sPi0qew6t9kg/CBmiIgIiICJF57tBQwi71d7E+yo1dvsr+PDvnMdoflBxGIulG9Cn+6f0rDvb6vgvqZ4tkiroaPo3Pqu2sbV988fl0PaHa7D4S6s2/U/Z09W/m7FHj5XnNM+2wxGLupPR0j/p0ydR++3FvcO6VoTKs1r5Zs+o0nRODTdvtW98/aO7zZkmdJgWZ0mCW7ZnSZ1mBJnWeWvZu5fhmq1Fpr7TMAO7mfAC58p1zB4ZaSLTX2VUAeXb4yofJ9lntYhhzRP8Ak34eRl1m7p6bV3975fpXUdfJ6OOI8yIibDlE+M1hc8BPshNrMb0dHdHtVOr/AC/W/LzgVHNMZ01V6nYTp3KNB7pYNisH7dU/YX4t+HoZVVF9BqTw8Z0rLcKKVJKY+quveeJPreUQm2mDui1RxU2P2W4e/wC9KnQrFGV14qQR4idKxmHFRGQ8GUjw5GczqIVJU6EEg+INjEDpuExAqIrrwZQfXsmWVnYvG3VqJ4r1l8DxHkfvSzSBKXn20LOSlIlUGm8NC/n2L8ZO7U4s08ObcXIQeB1PuB9ZQpYCLy8ZHkCU1DVFDVCL66he4Dn3ybKi1raRuKBkmcNQYC5NMnrLy715H4yLtLhtHkKFDVpLusouVHBh26dh7ZT4F92U+jJ4v98yVqOFBJNgBck8ABIrZT6Mni/3zNLbTGFUWkPrm7eA4DzP3ZBF5ztE9UlaZKJ3aM3eT2DukXhcDUqf5aM3eBp68JkynB9NVSn2E6/ZAufy850WjSCqFUAACwA4CUc5xOW1aYu9NgOdrjzI0E+5bmVSg10Onap9k+XPvnRyJQdpMCKNYhRZWAYDlckEeo98C7ZfjFrUw68D2doPaDMOe/R6v8NvhK/sVirO9PsK7w8RYH1BHpLBnv0er/Db4SDnVpJ47NmalToqSEWmoa31mtrfuHKRksmzORrUHS1RdbkKvYbcSe6+lu6UVudA2Z+jU/Bvvmbq4OmBYU0ty3Rb4TDj6y4eg7KAAqndAFhcnTQd5gRe0O0HRE06Vt/6zcQvcObfCU+tVZzvMSxPaTczyzEkkm5JuSe0niZa9m8hUqKtUbxbVVPADsJHaTAqd59RiDcEgjgRoR4GdSCgCwAty7JBZ7kCVFL01C1AL2XQP3Ec++NxpZBtGSRTrG99Ffv7A35+vOWucrnQNm8aatBSTdlO6e+3A+hESJSIiQVL5Sck+cYU1FF6lC7rbiUt+kX0F/FRONLP0lOFbZ5J80xToBam3Xp8txj7P8puPC3Oa+ave+q/j+r3rOnt3dsfePv4oUTKsxCZVmtL6GzMszpMCzOk8yw2Z0m9l2EatUSmntOwA7uZ8ALnymikv/ydZXo2IYcbonh9ZvXTyMuOnWts5+szxgxTfw+a44PDLSRaaDqqoA8vxmaInSfFzMzO8kREITn+0mN6Wu1vZTqr5cT6390uGfY7oaLMPaPVX7R7fIXPlOdywPdGqVYMuhBBBsDYjgdZI/4hxP7X/an/AIyRyvZkVKSu7spYXsAOHZx5jXzm3/hBP2j+ggQf+IcT+1/2p/4yPxFZnYsxuxNybAXPgNJbP8IJ+0f0E18fsqEpsyOzMq3sQNbanh3QILK8Z0NVKnYDr3qdD7p0hTcXHAzlkvOyeN6Sjun2qfV/l+qfw8okam256lP7TfCVrLQOmpX4dKl/6hLjtZhS9AkcUYN5cD7jfylGBiB1OJE5HnS1lAYgVANQdL968x3dklpB8a1jfhbWcsEu20mdKiNTQg1GBBt9QHjfv7pSZYF92U+jJ4v98yB2zP6df4S/eaT2yn0ZPF/vmRu22FPUqjsurfFfx9YFVDW4G3unrp2/WPqZtZPixSrK7ezezduhFifLj5ToaKpAICkEXBFrEQOZdO36x9TPLPfib+JvOodEvIekjq+b0EqikxF+02G6p5E9hjcVXZVv+5TvD/dJ/CW/Pfo9X+G3wm6qDiAPKaWe/R6v8NvhIOdTo2RC2Hpfw194vOczo2SfR6X8NfhLI3pC7Xn/ALc/bX4yamjneFNWg6Dja48VNwPdbzkHOTOo0gAoA4AC3hbScul32ZzdaiLTY2qKLa/WA4EczbjLInYiRud5stBDqC5HVXtvzPdIKLmIAq1AOHSPbw3jLNsQepU5b4+H/qVImXrZTClKAJ4uS3kbAe4X85ZEzERIEqfykZJ84wpdRepQu624lbfpF9Be3NRLZEkxvGzNp81sOSuSvMfv1fnBZlWTG2eS/NMU6AWpt16fLdY6r/Kbi3Ld5yHWaFo2nZ+g48tctIvXiWZZnSYFmdJ4l5s38twbVqiUk9p2AHdzPgBc+U7Rg8MtKmtNBZUUKPAc++Uv5NspsGxLDjdKfgD129RbyPOXqbenptXf3vkel9T6TL6OOK+f4IiJsOQREQKVthjd+qKY4Uxr9o8fQW98icvwpq1Epj6za9w4k+l5eqmR0GJY0wSSSTdtSdSeMyYTKqNJt5ECta17k6HxMu43EUAADQAWHhPsRIEREDnOc4Poazp2Xuv2TqPTh5TPs1jeirrf2X6p8+B9bepl0xmW0qpBqIGIFgdeHkZr/wDQMP8Ash6t+cu4kiL6GUfPsiaiS6AmmddNSnce7vl5E+X7JByyZjinItvvblvG3peX7E5JQqG7Uxfmt1+6ReYqezuHBv0d/FmI9L2l3FLy/L3rE7o0Auzdiga+vdNSdGzJ1o0HIAUBCAALC5FgNO8ic5gX3ZT6Mni/3zJLFYdaiFGF1YWP985pbOUt3DUxzUt/USw+MkpBzzN8oeg2oul9HHDwPIzFgs0q0tKbkDloR6Hh5To7KCLEXB5yKxGzuHfXc3T+4SPdw90u4qmIz7EOLGoQP3QF94F5H0qRYhVBJPADUmXVNlaA4758W/ICSmDwNOkLU0C+HE+JOpgamQYF6NILUYk8d3iEH6oP9jl35M9+j1f4bfCb88VqQdSrC4IsRzEg5dOjZJ9Hpfw1+Exf9Aw/7IerfnJCjSCKFUWAFgOQEo9xESCpbR5Ad41aIuDqyjiD2kDtHd/YrM6nNHGZRRq6vTF+Y0PqOMu4ogzOsBbpalvtn85qsxJuTcniTqZdjsrQ/f8ADe/+puYTI6FM3WmCebXY+/hG4rOQ5C1Uh6gIpjWx0L9w/d7/AEkxmGYOC1iQqs6hU0PUQMSTuNzsOAA1Mn5q1sCrMWBZWIsSp46W1BBF7aX4yDxltdm31Y3KMBvaagori9tL2axtpp3zdmLDYdaa7qiw48ySeJJPEzLAREQKr8ouSfOMKXUXqUbutuJW36RfMC9uaicfSfoqcS2xyX5pinRRam/Xp8gpOq/ym4ty3ec1s9f+n0/QWr3icFvnH3j7+KIWSGV4Jq9VKSe07AeA4k+AFz5SPWdH+THKLK2JYcbpT8Aeu3qLfynnMFKda2zqa/URp8M37+75rvgsKtKmtNBZUUKPAD4zNEToPhZmZneSIiEIiICIiAiIgIiICIiBr4/GLRQu3AdnaT2Ad8oLZrV6U1g1mPLhbsW3aJ0LEUFqKVdQyniDKvmGyZveiwI/VfiPBhx8/WUZcJtcLfpaZB5pqD5E6epmy+1lEDQOfIfiZWauSYheNJvKzfAzwuVVz/o1PNSPjA2M6zt8RYW3UBuFBvc8ye2auWYE1qioO32jyXtP99tpI4PZes569qY7zc+QH4kS2ZZlqUF3UGp4seLeP5QNpFAAA0AFh4CeoiQIiICIiAiIgIiICIiAiIgIiICIiAiIgIiICVf5Qcl+cYYsovUo3dbcStuuvmBe3NRLRElo3jZlwZrYclcleYcEynBNXqpST2nYAHkOJbwABPlO64LCrSprTQWVFCjwAt6yvbO7KrhsTXrabrG1Efqo1mfw63VHcvfLPMWHH1Y7XR6W10ai9Yp7Mec/5x4kREzOSREQEREBEhHzp2d1oUDUCGzMWCi/IX4yTwNdnQMyFCfqtxEDYiJD1MwrNiGo0glkCly97m9j1bdx90CYiIgIiQ+JzhukalQomoye0d4KB3a8YExE1cuxL1E3npmmbkWJvw7R3TagIiICInitVCKWbQKCSe4C54QPcTFhsQtRQ6G6ngbEe4zLARIzOM1NFqarT3zULADe3dRbuPHems2fslunw701JtvX3gPHQQJyJ5puGAINwQCCOBB7ZrZjimphSlJql2AO72Dnw/vnA24iICIiAiIgIiICIiAiIgIiICIiAiIgIiICIiAiIgIiIFfq5TUps9TDVgLklkaxW/Ei/Z6ec8f9YFXDBqhdWZ9y1H2mIsbLfgCJEZzQCVyiXCsesAxsb8b6ywZpgKYw1gtglmWxNw3O979so0MIzJiaaAVUWorgrUcNeykgjU2N4yzLwMXVXpKn6Pozfe1bQGzm3WE+5TRBehUa7OTUuzMxOi2HE959ZJ4OkBiqzAakLf0ECDw1Z64Z3XEMSxC9EwVE5AC41HfLBklWp0K9NcOCR1uJHYZCbQYcU6o3Lr0mrhWYBrnW4BtJDNsBT6Gkm71Q6AC50ve/bAnJB4rKH6VquHq7jn2lOqk9/LnqDxk5KVtNSFOtdLrv6tZjrfjfWQblfNXqYSsW6r03RSUJF+uvAg+Mx5hh3pJRqrWqb7sqm5uvWW+i8hykjXwSLgyqrYEITx1O8ut+PZPWa0QaVAEcHp28llGt0Bw+KoqtSoy1AwYO29ew4/CYsW61XqFBiH3SRvK4SmhA13bkX5yTzGkDiKBI1G9b0kVXwyjFGmLhHN2UMwVidTcA+6B4xOMqNgqLb5Dmtu7wJBNt8C9uPASQx+UBaFUmrVY7rOSW4lUbTh7JvqO4TXbDr81pLbQVrjU8btLFVQMpUi4III5g6GBD7L4QLSWpvud5fZLXQan2R2SaBvwlUyOkCK6G+70bADeNgDe9tdJO5FSC0ECiwsT6kkyDQ2g+kYT+I3xSbuf1kWhU3yNUYAHiWI0t52mltRRDdHccN+2pH6vKa+R5XSZizJvEcN4k+4mxlGs4qLQwihmRmqWuCeDN1bjt0I0M283wxoU6YSpUO9iVJLNcm6kEXFtNOE385pAvQuOFUEeNxG0FMMtO44VVPnYwNWriTh8Ud9j0VVCRckhWUXIF+H/6E0HxlVcO1feYNXrWGt9xOt7IOg4Eekl9pqCvSG8L2cW9Dym6+ERqQpsoKboFu4DSBXwlVHRqVPEA7w3+kYMrr23F+MzvQatjK1M1KioFQ2RrfVX0GpM1siohq/WLN0d9y7MQtuVzJjC0gMVVa2pRb+iwNfZqow6amzFhTqlQWNzbUcfKTYMgqOHUrixb2mcnU6+0ZJZPTC0KYAsN346n3mQbkREBERAREQEREBERAREQEREBERAREQERED//2Q=="/>
          <p:cNvSpPr>
            <a:spLocks noChangeAspect="1" noChangeArrowheads="1"/>
          </p:cNvSpPr>
          <p:nvPr/>
        </p:nvSpPr>
        <p:spPr bwMode="auto">
          <a:xfrm>
            <a:off x="63500" y="-192617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7" name="AutoShape 6" descr="data:image/jpeg;base64,/9j/4AAQSkZJRgABAQAAAQABAAD/2wCEAAkGBxQSEhUTEhMWFhUWEhQYFxgUFxkXFRYWFxUaFxcXGBkYHCggGRolGxcYITEhJSkrLi4uFx8zODMsNygtLiwBCgoKDg0OGhAQGjceICU3LTU3NCwsLTIsMjEsLCwrLCwvNC0sLCwwLCwvLCw3LTc3LzctLC03Nyw1Ny0sLCssLP/AABEIAIsBagMBIgACEQEDEQH/xAAcAAEAAgMBAQEAAAAAAAAAAAAABQYDBAcCAQj/xABFEAACAQIDBAcDCAgFBAMAAAABAgADEQQFIQYSMVETIkFhcYGRMqGxBxQ0QnKywdEjUlNic4KS8BYzQ6LCFSTS8YPh4v/EABsBAQEAAwEBAQAAAAAAAAAAAAABAwQFAgYH/8QALhEBAAIBAwAGCgMBAAAAAAAAAAECAwQRMQUSIUGRsRMiMlFhcaHB4fAGgdFC/9oADAMBAAIRAxEAPwDuMREBERAREQEREBERAREQEREBERAREQEREBERAREQEREBERAREQEqHymZJ84wvSqL1KF3HMp/qL6De/l75b58IktG8bM2nz2wZa5K8x+/V+bhPQkztjkvzTFPTA/Rt16f2GPD+U3XyHOQwmjMbTs/RceSuWkXrxL2syLMazIs8yksqzKsxLMqzzLHZlWZlmbL8rrVv8qk7jmB1f6jp75ZcBsHXbWoyUx/W3oLD3yxS1uIaObVYcXt2iPPw5VlZmpi5AGpPADUnynQ8DsRh09vfqH947q+i295MmRToYZCQKdJRxNgo9e0zLGmnvnZysvS+PfbHWbT4flz3A7OYmpwpFRzqdX3HX3SWbZmnRXexNcKOSDU+BOp/pmXN9teK4Yf/I4+6v4n0lWq4hqjFnYsx7WNz/67p5t6OvHa9UjVZe2/qR8OfrwmUqo7rSw1IDeIAep13PfY6Lbjprp2S8UsspKoG4DYAXIuTYcT3yubDZd7Vdh+6n/I/h6y3zYw17N5cvX5dr9Sk8fHvIiJnc4iJXs82hNGp0aKrWALXvoTqBp3WPnAsMSr5btQz1VR0UKxtcX0J4ce+w85aICIiAiIgIiICIiAiIgIiICIiAiIgIiICIiAiIgIiICIiBUflKyT5xhTUUXqULuOZT/UX0G94qJx0T9IESq4T5PsEjFjTZ7sSA7HcUE3ChVsCBw1vMOTHNp3h3+jOlqabDOPLvO3G3x5hx6hTLtuopZv1VBZvQayyZbsTjKuvRdGOdU7v+0Xb3TsGEwdOku7Spoi8kUKPQTPJGCO+XrP/IL27MdNvn2/4oOXfJqo1r12b92mAo8N5rk+glmy/ZjC0bblFSR9Z+u3kWvbykxEyRjrHEOTm1+oy+3efKPoATy7hQSSAALknQAd5lYz7bihQulP9NUHYp6in95+HkLnwnP83z+vij+lfq30RdEHl2nvN54vmrX4tnS9FZs3rW9Wvx5/qF5zvbqml1w46Rv1z/ljw7X8rDvlKx2Y1a7b1Vyx7L8B4AaCRyTOs075LW5d7BosWnj1I7ffPLOk3MDhmqOtNeLMAPxPgBr5TTSXbYLLfarsOap/yb8PIyY6da2zHq80Ycc3/d1sweGWmi014KoA/PxmaInTfJTMzO8kREIxYquKaM7cFUk+U5piKxdmduLEk+cte2eNsq0RxbrN9kHQeZ+7K3lWE6WqidhbX7I1PuEsDVnRsmxvTUVfttZvtDQ/n5ykZ9g+iruoFlJ3l+y2tvI3HlJPY3G7rtSPBxcfaHH1H3YFxiIkCIiAiauIzGlTNnqKDyJF/TjMdPOKDGwqp5m3xgb0T4DMXztP11/qEDNE8o4IuCCOY1E9QERNbEZhSp6PURTyLC/pxgbMTQTOqB0FVPM2+M3lYEXBuOY4QPsRPjMALk2HfA+xMPzpP11/qEyqwIuDcc+yB9iaNXOKCmxqpfuN/hNujVV1DKQyngQbgwPcRMdfEKgu7Ko5sQPjAyRI853h/wBqs2sPi0qew6t9kg/CBmiIgIiICJF57tBQwi71d7E+yo1dvsr+PDvnMdoflBxGIulG9Cn+6f0rDvb6vgvqZ4tkiroaPo3Pqu2sbV988fl0PaHa7D4S6s2/U/Z09W/m7FHj5XnNM+2wxGLupPR0j/p0ydR++3FvcO6VoTKs1r5Zs+o0nRODTdvtW98/aO7zZkmdJgWZ0mCW7ZnSZ1mBJnWeWvZu5fhmq1Fpr7TMAO7mfAC58p1zB4ZaSLTX2VUAeXb4yofJ9lntYhhzRP8Ak34eRl1m7p6bV3975fpXUdfJ6OOI8yIibDlE+M1hc8BPshNrMb0dHdHtVOr/AC/W/LzgVHNMZ01V6nYTp3KNB7pYNisH7dU/YX4t+HoZVVF9BqTw8Z0rLcKKVJKY+quveeJPreUQm2mDui1RxU2P2W4e/wC9KnQrFGV14qQR4idKxmHFRGQ8GUjw5GczqIVJU6EEg+INjEDpuExAqIrrwZQfXsmWVnYvG3VqJ4r1l8DxHkfvSzSBKXn20LOSlIlUGm8NC/n2L8ZO7U4s08ObcXIQeB1PuB9ZQpYCLy8ZHkCU1DVFDVCL66he4Dn3ybKi1raRuKBkmcNQYC5NMnrLy715H4yLtLhtHkKFDVpLusouVHBh26dh7ZT4F92U+jJ4v98yVqOFBJNgBck8ABIrZT6Mni/3zNLbTGFUWkPrm7eA4DzP3ZBF5ztE9UlaZKJ3aM3eT2DukXhcDUqf5aM3eBp68JkynB9NVSn2E6/ZAufy850WjSCqFUAACwA4CUc5xOW1aYu9NgOdrjzI0E+5bmVSg10Onap9k+XPvnRyJQdpMCKNYhRZWAYDlckEeo98C7ZfjFrUw68D2doPaDMOe/R6v8NvhK/sVirO9PsK7w8RYH1BHpLBnv0er/Db4SDnVpJ47NmalToqSEWmoa31mtrfuHKRksmzORrUHS1RdbkKvYbcSe6+lu6UVudA2Z+jU/Bvvmbq4OmBYU0ty3Rb4TDj6y4eg7KAAqndAFhcnTQd5gRe0O0HRE06Vt/6zcQvcObfCU+tVZzvMSxPaTczyzEkkm5JuSe0niZa9m8hUqKtUbxbVVPADsJHaTAqd59RiDcEgjgRoR4GdSCgCwAty7JBZ7kCVFL01C1AL2XQP3Ec++NxpZBtGSRTrG99Ffv7A35+vOWucrnQNm8aatBSTdlO6e+3A+hESJSIiQVL5Sck+cYU1FF6lC7rbiUt+kX0F/FRONLP0lOFbZ5J80xToBam3Xp8txj7P8puPC3Oa+ave+q/j+r3rOnt3dsfePv4oUTKsxCZVmtL6GzMszpMCzOk8yw2Z0m9l2EatUSmntOwA7uZ8ALnymikv/ydZXo2IYcbonh9ZvXTyMuOnWts5+szxgxTfw+a44PDLSRaaDqqoA8vxmaInSfFzMzO8kREITn+0mN6Wu1vZTqr5cT6390uGfY7oaLMPaPVX7R7fIXPlOdywPdGqVYMuhBBBsDYjgdZI/4hxP7X/an/AIyRyvZkVKSu7spYXsAOHZx5jXzm3/hBP2j+ggQf+IcT+1/2p/4yPxFZnYsxuxNybAXPgNJbP8IJ+0f0E18fsqEpsyOzMq3sQNbanh3QILK8Z0NVKnYDr3qdD7p0hTcXHAzlkvOyeN6Sjun2qfV/l+qfw8okam256lP7TfCVrLQOmpX4dKl/6hLjtZhS9AkcUYN5cD7jfylGBiB1OJE5HnS1lAYgVANQdL968x3dklpB8a1jfhbWcsEu20mdKiNTQg1GBBt9QHjfv7pSZYF92U+jJ4v98yB2zP6df4S/eaT2yn0ZPF/vmRu22FPUqjsurfFfx9YFVDW4G3unrp2/WPqZtZPixSrK7ezezduhFifLj5ToaKpAICkEXBFrEQOZdO36x9TPLPfib+JvOodEvIekjq+b0EqikxF+02G6p5E9hjcVXZVv+5TvD/dJ/CW/Pfo9X+G3wm6qDiAPKaWe/R6v8NvhIOdTo2RC2Hpfw194vOczo2SfR6X8NfhLI3pC7Xn/ALc/bX4yamjneFNWg6Dja48VNwPdbzkHOTOo0gAoA4AC3hbScul32ZzdaiLTY2qKLa/WA4EczbjLInYiRud5stBDqC5HVXtvzPdIKLmIAq1AOHSPbw3jLNsQepU5b4+H/qVImXrZTClKAJ4uS3kbAe4X85ZEzERIEqfykZJ84wpdRepQu624lbfpF9Be3NRLZEkxvGzNp81sOSuSvMfv1fnBZlWTG2eS/NMU6AWpt16fLdY6r/Kbi3Ld5yHWaFo2nZ+g48tctIvXiWZZnSYFmdJ4l5s38twbVqiUk9p2AHdzPgBc+U7Rg8MtKmtNBZUUKPAc++Uv5NspsGxLDjdKfgD129RbyPOXqbenptXf3vkel9T6TL6OOK+f4IiJsOQREQKVthjd+qKY4Uxr9o8fQW98icvwpq1Epj6za9w4k+l5eqmR0GJY0wSSSTdtSdSeMyYTKqNJt5ECta17k6HxMu43EUAADQAWHhPsRIEREDnOc4Poazp2Xuv2TqPTh5TPs1jeirrf2X6p8+B9bepl0xmW0qpBqIGIFgdeHkZr/wDQMP8Ash6t+cu4kiL6GUfPsiaiS6AmmddNSnce7vl5E+X7JByyZjinItvvblvG3peX7E5JQqG7Uxfmt1+6ReYqezuHBv0d/FmI9L2l3FLy/L3rE7o0Auzdiga+vdNSdGzJ1o0HIAUBCAALC5FgNO8ic5gX3ZT6Mni/3zJLFYdaiFGF1YWP985pbOUt3DUxzUt/USw+MkpBzzN8oeg2oul9HHDwPIzFgs0q0tKbkDloR6Hh5To7KCLEXB5yKxGzuHfXc3T+4SPdw90u4qmIz7EOLGoQP3QF94F5H0qRYhVBJPADUmXVNlaA4758W/ICSmDwNOkLU0C+HE+JOpgamQYF6NILUYk8d3iEH6oP9jl35M9+j1f4bfCb88VqQdSrC4IsRzEg5dOjZJ9Hpfw1+Exf9Aw/7IerfnJCjSCKFUWAFgOQEo9xESCpbR5Ad41aIuDqyjiD2kDtHd/YrM6nNHGZRRq6vTF+Y0PqOMu4ogzOsBbpalvtn85qsxJuTcniTqZdjsrQ/f8ADe/+puYTI6FM3WmCebXY+/hG4rOQ5C1Uh6gIpjWx0L9w/d7/AEkxmGYOC1iQqs6hU0PUQMSTuNzsOAA1Mn5q1sCrMWBZWIsSp46W1BBF7aX4yDxltdm31Y3KMBvaagori9tL2axtpp3zdmLDYdaa7qiw48ySeJJPEzLAREQKr8ouSfOMKXUXqUbutuJW36RfMC9uaicfSfoqcS2xyX5pinRRam/Xp8gpOq/ym4ty3ec1s9f+n0/QWr3icFvnH3j7+KIWSGV4Jq9VKSe07AeA4k+AFz5SPWdH+THKLK2JYcbpT8Aeu3qLfynnMFKda2zqa/URp8M37+75rvgsKtKmtNBZUUKPAD4zNEToPhZmZneSIiEIiICIiAiIgIiICIiBr4/GLRQu3AdnaT2Ad8oLZrV6U1g1mPLhbsW3aJ0LEUFqKVdQyniDKvmGyZveiwI/VfiPBhx8/WUZcJtcLfpaZB5pqD5E6epmy+1lEDQOfIfiZWauSYheNJvKzfAzwuVVz/o1PNSPjA2M6zt8RYW3UBuFBvc8ye2auWYE1qioO32jyXtP99tpI4PZes569qY7zc+QH4kS2ZZlqUF3UGp4seLeP5QNpFAAA0AFh4CeoiQIiICIiAiIgIiICIiAiIgIiICIiAiIgIiICVf5Qcl+cYYsovUo3dbcStuuvmBe3NRLRElo3jZlwZrYclcleYcEynBNXqpST2nYAHkOJbwABPlO64LCrSprTQWVFCjwAt6yvbO7KrhsTXrabrG1Efqo1mfw63VHcvfLPMWHH1Y7XR6W10ai9Yp7Mec/5x4kREzOSREQEREBEhHzp2d1oUDUCGzMWCi/IX4yTwNdnQMyFCfqtxEDYiJD1MwrNiGo0glkCly97m9j1bdx90CYiIgIiQ+JzhukalQomoye0d4KB3a8YExE1cuxL1E3npmmbkWJvw7R3TagIiICInitVCKWbQKCSe4C54QPcTFhsQtRQ6G6ngbEe4zLARIzOM1NFqarT3zULADe3dRbuPHems2fslunw701JtvX3gPHQQJyJ5puGAINwQCCOBB7ZrZjimphSlJql2AO72Dnw/vnA24iICIiAiIgIiICIiAiIgIiICIiAiIgIiICIiAiIgIiIFfq5TUps9TDVgLklkaxW/Ei/Z6ec8f9YFXDBqhdWZ9y1H2mIsbLfgCJEZzQCVyiXCsesAxsb8b6ywZpgKYw1gtglmWxNw3O979so0MIzJiaaAVUWorgrUcNeykgjU2N4yzLwMXVXpKn6Pozfe1bQGzm3WE+5TRBehUa7OTUuzMxOi2HE959ZJ4OkBiqzAakLf0ECDw1Z64Z3XEMSxC9EwVE5AC41HfLBklWp0K9NcOCR1uJHYZCbQYcU6o3Lr0mrhWYBrnW4BtJDNsBT6Gkm71Q6AC50ve/bAnJB4rKH6VquHq7jn2lOqk9/LnqDxk5KVtNSFOtdLrv6tZjrfjfWQblfNXqYSsW6r03RSUJF+uvAg+Mx5hh3pJRqrWqb7sqm5uvWW+i8hykjXwSLgyqrYEITx1O8ut+PZPWa0QaVAEcHp28llGt0Bw+KoqtSoy1AwYO29ew4/CYsW61XqFBiH3SRvK4SmhA13bkX5yTzGkDiKBI1G9b0kVXwyjFGmLhHN2UMwVidTcA+6B4xOMqNgqLb5Dmtu7wJBNt8C9uPASQx+UBaFUmrVY7rOSW4lUbTh7JvqO4TXbDr81pLbQVrjU8btLFVQMpUi4III5g6GBD7L4QLSWpvud5fZLXQan2R2SaBvwlUyOkCK6G+70bADeNgDe9tdJO5FSC0ECiwsT6kkyDQ2g+kYT+I3xSbuf1kWhU3yNUYAHiWI0t52mltRRDdHccN+2pH6vKa+R5XSZizJvEcN4k+4mxlGs4qLQwihmRmqWuCeDN1bjt0I0M283wxoU6YSpUO9iVJLNcm6kEXFtNOE385pAvQuOFUEeNxG0FMMtO44VVPnYwNWriTh8Ud9j0VVCRckhWUXIF+H/6E0HxlVcO1feYNXrWGt9xOt7IOg4Eekl9pqCvSG8L2cW9Dym6+ERqQpsoKboFu4DSBXwlVHRqVPEA7w3+kYMrr23F+MzvQatjK1M1KioFQ2RrfVX0GpM1siohq/WLN0d9y7MQtuVzJjC0gMVVa2pRb+iwNfZqow6amzFhTqlQWNzbUcfKTYMgqOHUrixb2mcnU6+0ZJZPTC0KYAsN346n3mQbkREBERAREQEREBERAREQEREBERAREQERED//2Q=="/>
          <p:cNvSpPr>
            <a:spLocks noChangeAspect="1" noChangeArrowheads="1"/>
          </p:cNvSpPr>
          <p:nvPr/>
        </p:nvSpPr>
        <p:spPr bwMode="auto">
          <a:xfrm>
            <a:off x="215900" y="105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8" name="AutoShape 8" descr="data:image/jpeg;base64,/9j/4AAQSkZJRgABAQAAAQABAAD/2wCEAAkGBxQSEhUTEhMWFhUWEhQYFxgUFxkXFRYWFxUaFxcXGBkYHCggGRolGxcYITEhJSkrLi4uFx8zODMsNygtLiwBCgoKDg0OGhAQGjceICU3LTU3NCwsLTIsMjEsLCwrLCwvNC0sLCwwLCwvLCw3LTc3LzctLC03Nyw1Ny0sLCssLP/AABEIAIsBagMBIgACEQEDEQH/xAAcAAEAAgMBAQEAAAAAAAAAAAAABQYDBAcCAQj/xABFEAACAQIDBAcDCAgFBAMAAAABAgADEQQFIQYSMVETIkFhcYGRMqGxBxQ0QnKywdEjUlNic4KS8BYzQ6LCFSTS8YPh4v/EABsBAQEAAwEBAQAAAAAAAAAAAAABAwQFAgYH/8QALhEBAAIBAwAGCgMBAAAAAAAAAAECAwQRMQUSIUGRsRMiMlFhcaHB4fAGgdFC/9oADAMBAAIRAxEAPwDuMREBERAREQEREBERAREQEREBERAREQEREBERAREQEREBERAREQEqHymZJ84wvSqL1KF3HMp/qL6De/l75b58IktG8bM2nz2wZa5K8x+/V+bhPQkztjkvzTFPTA/Rt16f2GPD+U3XyHOQwmjMbTs/RceSuWkXrxL2syLMazIs8yksqzKsxLMqzzLHZlWZlmbL8rrVv8qk7jmB1f6jp75ZcBsHXbWoyUx/W3oLD3yxS1uIaObVYcXt2iPPw5VlZmpi5AGpPADUnynQ8DsRh09vfqH947q+i295MmRToYZCQKdJRxNgo9e0zLGmnvnZysvS+PfbHWbT4flz3A7OYmpwpFRzqdX3HX3SWbZmnRXexNcKOSDU+BOp/pmXN9teK4Yf/I4+6v4n0lWq4hqjFnYsx7WNz/67p5t6OvHa9UjVZe2/qR8OfrwmUqo7rSw1IDeIAep13PfY6Lbjprp2S8UsspKoG4DYAXIuTYcT3yubDZd7Vdh+6n/I/h6y3zYw17N5cvX5dr9Sk8fHvIiJnc4iJXs82hNGp0aKrWALXvoTqBp3WPnAsMSr5btQz1VR0UKxtcX0J4ce+w85aICIiAiIgIiICIiAiIgIiICIiAiIgIiICIiAiIgIiICIiBUflKyT5xhTUUXqULuOZT/UX0G94qJx0T9IESq4T5PsEjFjTZ7sSA7HcUE3ChVsCBw1vMOTHNp3h3+jOlqabDOPLvO3G3x5hx6hTLtuopZv1VBZvQayyZbsTjKuvRdGOdU7v+0Xb3TsGEwdOku7Spoi8kUKPQTPJGCO+XrP/IL27MdNvn2/4oOXfJqo1r12b92mAo8N5rk+glmy/ZjC0bblFSR9Z+u3kWvbykxEyRjrHEOTm1+oy+3efKPoATy7hQSSAALknQAd5lYz7bihQulP9NUHYp6in95+HkLnwnP83z+vij+lfq30RdEHl2nvN54vmrX4tnS9FZs3rW9Wvx5/qF5zvbqml1w46Rv1z/ljw7X8rDvlKx2Y1a7b1Vyx7L8B4AaCRyTOs075LW5d7BosWnj1I7ffPLOk3MDhmqOtNeLMAPxPgBr5TTSXbYLLfarsOap/yb8PIyY6da2zHq80Ycc3/d1sweGWmi014KoA/PxmaInTfJTMzO8kREIxYquKaM7cFUk+U5piKxdmduLEk+cte2eNsq0RxbrN9kHQeZ+7K3lWE6WqidhbX7I1PuEsDVnRsmxvTUVfttZvtDQ/n5ykZ9g+iruoFlJ3l+y2tvI3HlJPY3G7rtSPBxcfaHH1H3YFxiIkCIiAiauIzGlTNnqKDyJF/TjMdPOKDGwqp5m3xgb0T4DMXztP11/qEDNE8o4IuCCOY1E9QERNbEZhSp6PURTyLC/pxgbMTQTOqB0FVPM2+M3lYEXBuOY4QPsRPjMALk2HfA+xMPzpP11/qEyqwIuDcc+yB9iaNXOKCmxqpfuN/hNujVV1DKQyngQbgwPcRMdfEKgu7Ko5sQPjAyRI853h/wBqs2sPi0qew6t9kg/CBmiIgIiICJF57tBQwi71d7E+yo1dvsr+PDvnMdoflBxGIulG9Cn+6f0rDvb6vgvqZ4tkiroaPo3Pqu2sbV988fl0PaHa7D4S6s2/U/Z09W/m7FHj5XnNM+2wxGLupPR0j/p0ydR++3FvcO6VoTKs1r5Zs+o0nRODTdvtW98/aO7zZkmdJgWZ0mCW7ZnSZ1mBJnWeWvZu5fhmq1Fpr7TMAO7mfAC58p1zB4ZaSLTX2VUAeXb4yofJ9lntYhhzRP8Ak34eRl1m7p6bV3975fpXUdfJ6OOI8yIibDlE+M1hc8BPshNrMb0dHdHtVOr/AC/W/LzgVHNMZ01V6nYTp3KNB7pYNisH7dU/YX4t+HoZVVF9BqTw8Z0rLcKKVJKY+quveeJPreUQm2mDui1RxU2P2W4e/wC9KnQrFGV14qQR4idKxmHFRGQ8GUjw5GczqIVJU6EEg+INjEDpuExAqIrrwZQfXsmWVnYvG3VqJ4r1l8DxHkfvSzSBKXn20LOSlIlUGm8NC/n2L8ZO7U4s08ObcXIQeB1PuB9ZQpYCLy8ZHkCU1DVFDVCL66he4Dn3ybKi1raRuKBkmcNQYC5NMnrLy715H4yLtLhtHkKFDVpLusouVHBh26dh7ZT4F92U+jJ4v98yVqOFBJNgBck8ABIrZT6Mni/3zNLbTGFUWkPrm7eA4DzP3ZBF5ztE9UlaZKJ3aM3eT2DukXhcDUqf5aM3eBp68JkynB9NVSn2E6/ZAufy850WjSCqFUAACwA4CUc5xOW1aYu9NgOdrjzI0E+5bmVSg10Onap9k+XPvnRyJQdpMCKNYhRZWAYDlckEeo98C7ZfjFrUw68D2doPaDMOe/R6v8NvhK/sVirO9PsK7w8RYH1BHpLBnv0er/Db4SDnVpJ47NmalToqSEWmoa31mtrfuHKRksmzORrUHS1RdbkKvYbcSe6+lu6UVudA2Z+jU/Bvvmbq4OmBYU0ty3Rb4TDj6y4eg7KAAqndAFhcnTQd5gRe0O0HRE06Vt/6zcQvcObfCU+tVZzvMSxPaTczyzEkkm5JuSe0niZa9m8hUqKtUbxbVVPADsJHaTAqd59RiDcEgjgRoR4GdSCgCwAty7JBZ7kCVFL01C1AL2XQP3Ec++NxpZBtGSRTrG99Ffv7A35+vOWucrnQNm8aatBSTdlO6e+3A+hESJSIiQVL5Sck+cYU1FF6lC7rbiUt+kX0F/FRONLP0lOFbZ5J80xToBam3Xp8txj7P8puPC3Oa+ave+q/j+r3rOnt3dsfePv4oUTKsxCZVmtL6GzMszpMCzOk8yw2Z0m9l2EatUSmntOwA7uZ8ALnymikv/ydZXo2IYcbonh9ZvXTyMuOnWts5+szxgxTfw+a44PDLSRaaDqqoA8vxmaInSfFzMzO8kREITn+0mN6Wu1vZTqr5cT6390uGfY7oaLMPaPVX7R7fIXPlOdywPdGqVYMuhBBBsDYjgdZI/4hxP7X/an/AIyRyvZkVKSu7spYXsAOHZx5jXzm3/hBP2j+ggQf+IcT+1/2p/4yPxFZnYsxuxNybAXPgNJbP8IJ+0f0E18fsqEpsyOzMq3sQNbanh3QILK8Z0NVKnYDr3qdD7p0hTcXHAzlkvOyeN6Sjun2qfV/l+qfw8okam256lP7TfCVrLQOmpX4dKl/6hLjtZhS9AkcUYN5cD7jfylGBiB1OJE5HnS1lAYgVANQdL968x3dklpB8a1jfhbWcsEu20mdKiNTQg1GBBt9QHjfv7pSZYF92U+jJ4v98yB2zP6df4S/eaT2yn0ZPF/vmRu22FPUqjsurfFfx9YFVDW4G3unrp2/WPqZtZPixSrK7ezezduhFifLj5ToaKpAICkEXBFrEQOZdO36x9TPLPfib+JvOodEvIekjq+b0EqikxF+02G6p5E9hjcVXZVv+5TvD/dJ/CW/Pfo9X+G3wm6qDiAPKaWe/R6v8NvhIOdTo2RC2Hpfw194vOczo2SfR6X8NfhLI3pC7Xn/ALc/bX4yamjneFNWg6Dja48VNwPdbzkHOTOo0gAoA4AC3hbScul32ZzdaiLTY2qKLa/WA4EczbjLInYiRud5stBDqC5HVXtvzPdIKLmIAq1AOHSPbw3jLNsQepU5b4+H/qVImXrZTClKAJ4uS3kbAe4X85ZEzERIEqfykZJ84wpdRepQu624lbfpF9Be3NRLZEkxvGzNp81sOSuSvMfv1fnBZlWTG2eS/NMU6AWpt16fLdY6r/Kbi3Ld5yHWaFo2nZ+g48tctIvXiWZZnSYFmdJ4l5s38twbVqiUk9p2AHdzPgBc+U7Rg8MtKmtNBZUUKPAc++Uv5NspsGxLDjdKfgD129RbyPOXqbenptXf3vkel9T6TL6OOK+f4IiJsOQREQKVthjd+qKY4Uxr9o8fQW98icvwpq1Epj6za9w4k+l5eqmR0GJY0wSSSTdtSdSeMyYTKqNJt5ECta17k6HxMu43EUAADQAWHhPsRIEREDnOc4Poazp2Xuv2TqPTh5TPs1jeirrf2X6p8+B9bepl0xmW0qpBqIGIFgdeHkZr/wDQMP8Ash6t+cu4kiL6GUfPsiaiS6AmmddNSnce7vl5E+X7JByyZjinItvvblvG3peX7E5JQqG7Uxfmt1+6ReYqezuHBv0d/FmI9L2l3FLy/L3rE7o0Auzdiga+vdNSdGzJ1o0HIAUBCAALC5FgNO8ic5gX3ZT6Mni/3zJLFYdaiFGF1YWP985pbOUt3DUxzUt/USw+MkpBzzN8oeg2oul9HHDwPIzFgs0q0tKbkDloR6Hh5To7KCLEXB5yKxGzuHfXc3T+4SPdw90u4qmIz7EOLGoQP3QF94F5H0qRYhVBJPADUmXVNlaA4758W/ICSmDwNOkLU0C+HE+JOpgamQYF6NILUYk8d3iEH6oP9jl35M9+j1f4bfCb88VqQdSrC4IsRzEg5dOjZJ9Hpfw1+Exf9Aw/7IerfnJCjSCKFUWAFgOQEo9xESCpbR5Ad41aIuDqyjiD2kDtHd/YrM6nNHGZRRq6vTF+Y0PqOMu4ogzOsBbpalvtn85qsxJuTcniTqZdjsrQ/f8ADe/+puYTI6FM3WmCebXY+/hG4rOQ5C1Uh6gIpjWx0L9w/d7/AEkxmGYOC1iQqs6hU0PUQMSTuNzsOAA1Mn5q1sCrMWBZWIsSp46W1BBF7aX4yDxltdm31Y3KMBvaagori9tL2axtpp3zdmLDYdaa7qiw48ySeJJPEzLAREQKr8ouSfOMKXUXqUbutuJW36RfMC9uaicfSfoqcS2xyX5pinRRam/Xp8gpOq/ym4ty3ec1s9f+n0/QWr3icFvnH3j7+KIWSGV4Jq9VKSe07AeA4k+AFz5SPWdH+THKLK2JYcbpT8Aeu3qLfynnMFKda2zqa/URp8M37+75rvgsKtKmtNBZUUKPAD4zNEToPhZmZneSIiEIiICIiAiIgIiICIiBr4/GLRQu3AdnaT2Ad8oLZrV6U1g1mPLhbsW3aJ0LEUFqKVdQyniDKvmGyZveiwI/VfiPBhx8/WUZcJtcLfpaZB5pqD5E6epmy+1lEDQOfIfiZWauSYheNJvKzfAzwuVVz/o1PNSPjA2M6zt8RYW3UBuFBvc8ye2auWYE1qioO32jyXtP99tpI4PZes569qY7zc+QH4kS2ZZlqUF3UGp4seLeP5QNpFAAA0AFh4CeoiQIiICIiAiIgIiICIiAiIgIiICIiAiIgIiICVf5Qcl+cYYsovUo3dbcStuuvmBe3NRLRElo3jZlwZrYclcleYcEynBNXqpST2nYAHkOJbwABPlO64LCrSprTQWVFCjwAt6yvbO7KrhsTXrabrG1Efqo1mfw63VHcvfLPMWHH1Y7XR6W10ai9Yp7Mec/5x4kREzOSREQEREBEhHzp2d1oUDUCGzMWCi/IX4yTwNdnQMyFCfqtxEDYiJD1MwrNiGo0glkCly97m9j1bdx90CYiIgIiQ+JzhukalQomoye0d4KB3a8YExE1cuxL1E3npmmbkWJvw7R3TagIiICInitVCKWbQKCSe4C54QPcTFhsQtRQ6G6ngbEe4zLARIzOM1NFqarT3zULADe3dRbuPHems2fslunw701JtvX3gPHQQJyJ5puGAINwQCCOBB7ZrZjimphSlJql2AO72Dnw/vnA24iICIiAiIgIiICIiAiIgIiICIiAiIgIiICIiAiIgIiIFfq5TUps9TDVgLklkaxW/Ei/Z6ec8f9YFXDBqhdWZ9y1H2mIsbLfgCJEZzQCVyiXCsesAxsb8b6ywZpgKYw1gtglmWxNw3O979so0MIzJiaaAVUWorgrUcNeykgjU2N4yzLwMXVXpKn6Pozfe1bQGzm3WE+5TRBehUa7OTUuzMxOi2HE959ZJ4OkBiqzAakLf0ECDw1Z64Z3XEMSxC9EwVE5AC41HfLBklWp0K9NcOCR1uJHYZCbQYcU6o3Lr0mrhWYBrnW4BtJDNsBT6Gkm71Q6AC50ve/bAnJB4rKH6VquHq7jn2lOqk9/LnqDxk5KVtNSFOtdLrv6tZjrfjfWQblfNXqYSsW6r03RSUJF+uvAg+Mx5hh3pJRqrWqb7sqm5uvWW+i8hykjXwSLgyqrYEITx1O8ut+PZPWa0QaVAEcHp28llGt0Bw+KoqtSoy1AwYO29ew4/CYsW61XqFBiH3SRvK4SmhA13bkX5yTzGkDiKBI1G9b0kVXwyjFGmLhHN2UMwVidTcA+6B4xOMqNgqLb5Dmtu7wJBNt8C9uPASQx+UBaFUmrVY7rOSW4lUbTh7JvqO4TXbDr81pLbQVrjU8btLFVQMpUi4III5g6GBD7L4QLSWpvud5fZLXQan2R2SaBvwlUyOkCK6G+70bADeNgDe9tdJO5FSC0ECiwsT6kkyDQ2g+kYT+I3xSbuf1kWhU3yNUYAHiWI0t52mltRRDdHccN+2pH6vKa+R5XSZizJvEcN4k+4mxlGs4qLQwihmRmqWuCeDN1bjt0I0M283wxoU6YSpUO9iVJLNcm6kEXFtNOE385pAvQuOFUEeNxG0FMMtO44VVPnYwNWriTh8Ud9j0VVCRckhWUXIF+H/6E0HxlVcO1feYNXrWGt9xOt7IOg4Eekl9pqCvSG8L2cW9Dym6+ERqQpsoKboFu4DSBXwlVHRqVPEA7w3+kYMrr23F+MzvQatjK1M1KioFQ2RrfVX0GpM1siohq/WLN0d9y7MQtuVzJjC0gMVVa2pRb+iwNfZqow6amzFhTqlQWNzbUcfKTYMgqOHUrixb2mcnU6+0ZJZPTC0KYAsN346n3mQbkREBERAREQEREBERAREQEREBERAREQERED//2Q=="/>
          <p:cNvSpPr>
            <a:spLocks noChangeAspect="1" noChangeArrowheads="1"/>
          </p:cNvSpPr>
          <p:nvPr/>
        </p:nvSpPr>
        <p:spPr bwMode="auto">
          <a:xfrm>
            <a:off x="368300" y="213784"/>
            <a:ext cx="3048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  <p:grpSp>
        <p:nvGrpSpPr>
          <p:cNvPr id="26" name="Group 25"/>
          <p:cNvGrpSpPr/>
          <p:nvPr/>
        </p:nvGrpSpPr>
        <p:grpSpPr>
          <a:xfrm>
            <a:off x="271734" y="4392412"/>
            <a:ext cx="2432228" cy="1554443"/>
            <a:chOff x="271734" y="3702853"/>
            <a:chExt cx="2432228" cy="1165832"/>
          </a:xfrm>
        </p:grpSpPr>
        <p:sp>
          <p:nvSpPr>
            <p:cNvPr id="32" name="Oval 31"/>
            <p:cNvSpPr/>
            <p:nvPr/>
          </p:nvSpPr>
          <p:spPr>
            <a:xfrm>
              <a:off x="271734" y="3702853"/>
              <a:ext cx="2432228" cy="1165832"/>
            </a:xfrm>
            <a:prstGeom prst="ellipse">
              <a:avLst/>
            </a:prstGeom>
            <a:gradFill>
              <a:gsLst>
                <a:gs pos="5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Roadside</a:t>
              </a:r>
            </a:p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1035" name="Picture 11"/>
            <p:cNvPicPr>
              <a:picLocks noChangeAspect="1" noChangeArrowheads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600" y="4289462"/>
              <a:ext cx="457200" cy="2710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6" name="Picture 12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311272"/>
              <a:ext cx="485774" cy="2887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37" name="Picture 13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34198" y="4294744"/>
              <a:ext cx="471491" cy="3981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4" name="Group 13"/>
          <p:cNvGrpSpPr/>
          <p:nvPr/>
        </p:nvGrpSpPr>
        <p:grpSpPr>
          <a:xfrm>
            <a:off x="63500" y="2715956"/>
            <a:ext cx="2628704" cy="1554443"/>
            <a:chOff x="63500" y="2445511"/>
            <a:chExt cx="2628704" cy="1165832"/>
          </a:xfrm>
        </p:grpSpPr>
        <p:sp>
          <p:nvSpPr>
            <p:cNvPr id="8" name="Oval 7"/>
            <p:cNvSpPr/>
            <p:nvPr/>
          </p:nvSpPr>
          <p:spPr>
            <a:xfrm>
              <a:off x="63500" y="2445511"/>
              <a:ext cx="2628704" cy="1165832"/>
            </a:xfrm>
            <a:prstGeom prst="ellipse">
              <a:avLst/>
            </a:prstGeom>
            <a:gradFill>
              <a:gsLst>
                <a:gs pos="5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700" b="1" dirty="0" smtClean="0">
                  <a:solidFill>
                    <a:srgbClr val="FF0000"/>
                  </a:solidFill>
                </a:rPr>
                <a:t>Location Based</a:t>
              </a:r>
              <a:endParaRPr lang="en-US" sz="1700" b="1" dirty="0">
                <a:solidFill>
                  <a:srgbClr val="FF0000"/>
                </a:solidFill>
              </a:endParaRPr>
            </a:p>
            <a:p>
              <a:pPr algn="ctr"/>
              <a:r>
                <a:rPr lang="en-US" sz="1700" b="1" dirty="0" smtClean="0">
                  <a:solidFill>
                    <a:srgbClr val="FF0000"/>
                  </a:solidFill>
                </a:rPr>
                <a:t>Services (LBS)</a:t>
              </a:r>
            </a:p>
            <a:p>
              <a:pPr algn="ctr"/>
              <a:endParaRPr lang="en-US" dirty="0">
                <a:solidFill>
                  <a:srgbClr val="FF0000"/>
                </a:solidFill>
              </a:endParaRPr>
            </a:p>
          </p:txBody>
        </p:sp>
        <p:grpSp>
          <p:nvGrpSpPr>
            <p:cNvPr id="12" name="Group 11"/>
            <p:cNvGrpSpPr/>
            <p:nvPr/>
          </p:nvGrpSpPr>
          <p:grpSpPr>
            <a:xfrm>
              <a:off x="381000" y="3141130"/>
              <a:ext cx="1988299" cy="331455"/>
              <a:chOff x="381000" y="3141130"/>
              <a:chExt cx="1988299" cy="331455"/>
            </a:xfrm>
          </p:grpSpPr>
          <p:pic>
            <p:nvPicPr>
              <p:cNvPr id="2067" name="Picture 19"/>
              <p:cNvPicPr>
                <a:picLocks noChangeAspect="1" noChangeArrowheads="1"/>
              </p:cNvPicPr>
              <p:nvPr/>
            </p:nvPicPr>
            <p:blipFill>
              <a:blip r:embed="rId2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1000" y="3189714"/>
                <a:ext cx="720820" cy="1996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2" name="Picture 24"/>
              <p:cNvPicPr>
                <a:picLocks noChangeAspect="1" noChangeArrowheads="1"/>
              </p:cNvPicPr>
              <p:nvPr/>
            </p:nvPicPr>
            <p:blipFill>
              <a:blip r:embed="rId2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44711" y="3179927"/>
                <a:ext cx="368015" cy="292658"/>
              </a:xfrm>
              <a:prstGeom prst="rect">
                <a:avLst/>
              </a:prstGeom>
              <a:noFill/>
              <a:ln w="9525">
                <a:solidFill>
                  <a:srgbClr val="C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</a:extLst>
            </p:spPr>
          </p:pic>
          <p:pic>
            <p:nvPicPr>
              <p:cNvPr id="1026" name="Picture 2"/>
              <p:cNvPicPr>
                <a:picLocks noChangeAspect="1" noChangeArrowheads="1"/>
              </p:cNvPicPr>
              <p:nvPr/>
            </p:nvPicPr>
            <p:blipFill>
              <a:blip r:embed="rId2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49514" y="3141130"/>
                <a:ext cx="619785" cy="2276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33" name="Group 32"/>
          <p:cNvGrpSpPr/>
          <p:nvPr/>
        </p:nvGrpSpPr>
        <p:grpSpPr>
          <a:xfrm>
            <a:off x="3346263" y="4501374"/>
            <a:ext cx="2432228" cy="1554443"/>
            <a:chOff x="3346263" y="3784574"/>
            <a:chExt cx="2432228" cy="1165832"/>
          </a:xfrm>
        </p:grpSpPr>
        <p:sp>
          <p:nvSpPr>
            <p:cNvPr id="9" name="Oval 8"/>
            <p:cNvSpPr/>
            <p:nvPr/>
          </p:nvSpPr>
          <p:spPr>
            <a:xfrm>
              <a:off x="3346263" y="3784574"/>
              <a:ext cx="2432228" cy="1165832"/>
            </a:xfrm>
            <a:prstGeom prst="ellipse">
              <a:avLst/>
            </a:prstGeom>
            <a:gradFill>
              <a:gsLst>
                <a:gs pos="5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Vehicle Repair</a:t>
              </a:r>
            </a:p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</p:txBody>
        </p:sp>
        <p:grpSp>
          <p:nvGrpSpPr>
            <p:cNvPr id="31" name="Group 30"/>
            <p:cNvGrpSpPr/>
            <p:nvPr/>
          </p:nvGrpSpPr>
          <p:grpSpPr>
            <a:xfrm>
              <a:off x="3627000" y="4367060"/>
              <a:ext cx="1935600" cy="442034"/>
              <a:chOff x="3627000" y="4367060"/>
              <a:chExt cx="1935600" cy="442034"/>
            </a:xfrm>
          </p:grpSpPr>
          <p:pic>
            <p:nvPicPr>
              <p:cNvPr id="2069" name="Picture 21"/>
              <p:cNvPicPr>
                <a:picLocks noChangeAspect="1" noChangeArrowheads="1"/>
              </p:cNvPicPr>
              <p:nvPr/>
            </p:nvPicPr>
            <p:blipFill>
              <a:blip r:embed="rId24" cstate="print">
                <a:extLst>
                  <a:ext uri="{BEBA8EAE-BF5A-486C-A8C5-ECC9F3942E4B}">
                    <a14:imgProps xmlns:a14="http://schemas.microsoft.com/office/drawing/2010/main">
                      <a14:imgLayer r:embed="rId25">
                        <a14:imgEffect>
                          <a14:backgroundRemoval t="0" b="97273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999494" y="4367060"/>
                <a:ext cx="563106" cy="3653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2070" name="Picture 22"/>
              <p:cNvPicPr>
                <a:picLocks noChangeAspect="1" noChangeArrowheads="1"/>
              </p:cNvPicPr>
              <p:nvPr/>
            </p:nvPicPr>
            <p:blipFill>
              <a:blip r:embed="rId26" cstate="print">
                <a:extLst>
                  <a:ext uri="{BEBA8EAE-BF5A-486C-A8C5-ECC9F3942E4B}">
                    <a14:imgProps xmlns:a14="http://schemas.microsoft.com/office/drawing/2010/main">
                      <a14:imgLayer r:embed="rId27">
                        <a14:imgEffect>
                          <a14:backgroundRemoval t="6122" b="100000" l="0" r="100000">
                            <a14:foregroundMark x1="25311" y1="26531" x2="25311" y2="26531"/>
                            <a14:foregroundMark x1="34855" y1="48980" x2="34855" y2="48980"/>
                            <a14:foregroundMark x1="43568" y1="48980" x2="43568" y2="48980"/>
                            <a14:foregroundMark x1="46473" y1="20408" x2="46473" y2="20408"/>
                            <a14:foregroundMark x1="49793" y1="42857" x2="49793" y2="42857"/>
                            <a14:foregroundMark x1="53942" y1="38776" x2="53942" y2="38776"/>
                            <a14:foregroundMark x1="67220" y1="34694" x2="67220" y2="34694"/>
                            <a14:foregroundMark x1="74274" y1="42857" x2="74274" y2="42857"/>
                            <a14:foregroundMark x1="82988" y1="48980" x2="82988" y2="48980"/>
                            <a14:foregroundMark x1="89627" y1="57143" x2="89627" y2="57143"/>
                            <a14:foregroundMark x1="69710" y1="85714" x2="69710" y2="85714"/>
                            <a14:foregroundMark x1="41909" y1="87755" x2="41909" y2="87755"/>
                            <a14:foregroundMark x1="45228" y1="91837" x2="45228" y2="91837"/>
                            <a14:foregroundMark x1="47303" y1="89796" x2="47303" y2="89796"/>
                            <a14:foregroundMark x1="51867" y1="91837" x2="51867" y2="91837"/>
                            <a14:foregroundMark x1="55187" y1="91837" x2="55187" y2="91837"/>
                            <a14:foregroundMark x1="56846" y1="89796" x2="56846" y2="89796"/>
                            <a14:foregroundMark x1="59336" y1="93878" x2="59336" y2="93878"/>
                            <a14:foregroundMark x1="61826" y1="85714" x2="61826" y2="85714"/>
                            <a14:foregroundMark x1="65145" y1="95918" x2="65145" y2="95918"/>
                            <a14:foregroundMark x1="73029" y1="91837" x2="73029" y2="9183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38600" y="4619862"/>
                <a:ext cx="934916" cy="18923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8" name="Picture 4"/>
              <p:cNvPicPr>
                <a:picLocks noChangeAspect="1" noChangeArrowheads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627000" y="4409043"/>
                <a:ext cx="411600" cy="2850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grpSp>
        <p:nvGrpSpPr>
          <p:cNvPr id="25" name="Group 24"/>
          <p:cNvGrpSpPr/>
          <p:nvPr/>
        </p:nvGrpSpPr>
        <p:grpSpPr>
          <a:xfrm>
            <a:off x="3135555" y="990600"/>
            <a:ext cx="2642937" cy="1554443"/>
            <a:chOff x="3135554" y="1151494"/>
            <a:chExt cx="2642937" cy="1165832"/>
          </a:xfrm>
        </p:grpSpPr>
        <p:sp>
          <p:nvSpPr>
            <p:cNvPr id="11" name="Oval 10"/>
            <p:cNvSpPr/>
            <p:nvPr/>
          </p:nvSpPr>
          <p:spPr>
            <a:xfrm>
              <a:off x="3135554" y="1151494"/>
              <a:ext cx="2642937" cy="1165832"/>
            </a:xfrm>
            <a:prstGeom prst="ellipse">
              <a:avLst/>
            </a:prstGeom>
            <a:gradFill>
              <a:gsLst>
                <a:gs pos="5000">
                  <a:schemeClr val="accent1">
                    <a:tint val="66000"/>
                    <a:satMod val="160000"/>
                  </a:schemeClr>
                </a:gs>
                <a:gs pos="50000">
                  <a:schemeClr val="accent1">
                    <a:tint val="44500"/>
                    <a:satMod val="16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lin ang="5400000" scaled="0"/>
            </a:gradFill>
            <a:ln w="25400"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b="1" dirty="0" smtClean="0">
                  <a:solidFill>
                    <a:srgbClr val="FF0000"/>
                  </a:solidFill>
                </a:rPr>
                <a:t>Vehicle OEMs</a:t>
              </a:r>
            </a:p>
            <a:p>
              <a:pPr algn="ctr"/>
              <a:endParaRPr lang="en-US" sz="2000" dirty="0">
                <a:solidFill>
                  <a:srgbClr val="FF0000"/>
                </a:solidFill>
              </a:endParaRPr>
            </a:p>
          </p:txBody>
        </p:sp>
        <p:pic>
          <p:nvPicPr>
            <p:cNvPr id="2054" name="Picture 6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08575" y="1814500"/>
              <a:ext cx="430024" cy="3085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55" name="Picture 7"/>
            <p:cNvPicPr>
              <a:picLocks noChangeAspect="1" noChangeArrowheads="1"/>
            </p:cNvPicPr>
            <p:nvPr/>
          </p:nvPicPr>
          <p:blipFill>
            <a:blip r:embed="rId30" cstate="print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5216" y="1755974"/>
              <a:ext cx="786056" cy="3930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3" name="Picture 52" descr="https://encrypted-tbn0.gstatic.com/images?q=tbn:ANd9GcTh3L1968etUv9FgoEhK9LbQBtHOrGzUT2p6B5pOM7x6EKnU15DWUZNgA">
              <a:hlinkClick r:id="rId32"/>
            </p:cNvPr>
            <p:cNvPicPr/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05634" y="1863761"/>
              <a:ext cx="518765" cy="3735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4" name="Flowchart: Alternate Process 53"/>
          <p:cNvSpPr/>
          <p:nvPr/>
        </p:nvSpPr>
        <p:spPr>
          <a:xfrm>
            <a:off x="990892" y="6096000"/>
            <a:ext cx="7044007" cy="685800"/>
          </a:xfrm>
          <a:prstGeom prst="flowChartAlternateProcess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 contourW="12700">
            <a:bevelT w="95250" h="88900" prst="convex"/>
            <a:bevelB w="95250" h="88900" prst="convex"/>
            <a:contourClr>
              <a:srgbClr val="FFC000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prstClr val="white"/>
                </a:solidFill>
              </a:rPr>
              <a:t>100% of all new cars and more than 50% of all cars on the </a:t>
            </a:r>
            <a:br>
              <a:rPr lang="en-US" b="1" dirty="0" smtClean="0">
                <a:solidFill>
                  <a:prstClr val="white"/>
                </a:solidFill>
              </a:rPr>
            </a:br>
            <a:r>
              <a:rPr lang="en-US" b="1" dirty="0" smtClean="0">
                <a:solidFill>
                  <a:prstClr val="white"/>
                </a:solidFill>
              </a:rPr>
              <a:t>road will be ‘Connected’ by 2024</a:t>
            </a:r>
            <a:endParaRPr 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1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8" presetID="26" presetClass="emph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750"/>
                            </p:stCondLst>
                            <p:childTnLst>
                              <p:par>
                                <p:cTn id="16" presetID="26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4" grpId="2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219200"/>
            <a:ext cx="8001000" cy="4953000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en-US" sz="4400" b="1" dirty="0" smtClean="0"/>
              <a:t>How will the evolution of the </a:t>
            </a:r>
          </a:p>
          <a:p>
            <a:pPr marL="68580" indent="0"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</a:rPr>
              <a:t>   connected car</a:t>
            </a:r>
            <a:r>
              <a:rPr lang="en-US" sz="4400" b="1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marL="68580" indent="0">
              <a:spcBef>
                <a:spcPts val="1800"/>
              </a:spcBef>
              <a:buNone/>
            </a:pPr>
            <a:r>
              <a:rPr lang="en-US" sz="4400" b="1" dirty="0" smtClean="0"/>
              <a:t>        impact </a:t>
            </a:r>
          </a:p>
          <a:p>
            <a:pPr marL="68580" indent="0">
              <a:spcBef>
                <a:spcPts val="0"/>
              </a:spcBef>
              <a:buNone/>
            </a:pPr>
            <a:r>
              <a:rPr lang="en-US" sz="6000" b="1" dirty="0" smtClean="0">
                <a:solidFill>
                  <a:schemeClr val="bg2">
                    <a:lumMod val="75000"/>
                  </a:schemeClr>
                </a:solidFill>
              </a:rPr>
              <a:t>         </a:t>
            </a:r>
            <a:r>
              <a:rPr lang="en-US" sz="10000" b="1" u="sng" dirty="0" smtClean="0">
                <a:solidFill>
                  <a:schemeClr val="bg2">
                    <a:lumMod val="75000"/>
                  </a:schemeClr>
                </a:solidFill>
              </a:rPr>
              <a:t>you</a:t>
            </a:r>
            <a:r>
              <a:rPr lang="en-US" sz="10000" b="1" dirty="0">
                <a:solidFill>
                  <a:schemeClr val="bg2">
                    <a:lumMod val="7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011123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https://www.opgi.com/common/L240317-lr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600" y="1322121"/>
            <a:ext cx="2671488" cy="1770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46661"/>
            <a:ext cx="8991600" cy="624939"/>
          </a:xfrm>
        </p:spPr>
        <p:txBody>
          <a:bodyPr>
            <a:noAutofit/>
          </a:bodyPr>
          <a:lstStyle/>
          <a:p>
            <a:r>
              <a:rPr lang="en-US" sz="3800" b="1" dirty="0">
                <a:solidFill>
                  <a:schemeClr val="bg2">
                    <a:lumMod val="75000"/>
                  </a:schemeClr>
                </a:solidFill>
                <a:latin typeface="+mn-lt"/>
                <a:ea typeface="+mn-ea"/>
                <a:cs typeface="+mn-cs"/>
              </a:rPr>
              <a:t>History of Access to Vehicle Data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3048000"/>
            <a:ext cx="5715000" cy="3581400"/>
          </a:xfrm>
        </p:spPr>
        <p:txBody>
          <a:bodyPr>
            <a:normAutofit fontScale="77500" lnSpcReduction="20000"/>
          </a:bodyPr>
          <a:lstStyle/>
          <a:p>
            <a:pPr lvl="1">
              <a:buClr>
                <a:schemeClr val="bg2">
                  <a:lumMod val="75000"/>
                </a:schemeClr>
              </a:buClr>
            </a:pPr>
            <a:endParaRPr lang="en-US" sz="2000" dirty="0"/>
          </a:p>
          <a:p>
            <a:pPr marL="514350" lvl="1" indent="-171450">
              <a:lnSpc>
                <a:spcPct val="110000"/>
              </a:lnSpc>
              <a:spcBef>
                <a:spcPts val="0"/>
              </a:spcBef>
              <a:buClr>
                <a:schemeClr val="bg2">
                  <a:lumMod val="75000"/>
                </a:schemeClr>
              </a:buClr>
              <a:defRPr/>
            </a:pPr>
            <a:r>
              <a:rPr lang="en-US" sz="2500" dirty="0"/>
              <a:t>1991 – Small </a:t>
            </a:r>
            <a:r>
              <a:rPr lang="en-US" sz="2500" dirty="0" smtClean="0"/>
              <a:t>shops </a:t>
            </a:r>
            <a:r>
              <a:rPr lang="en-US" sz="2500" dirty="0"/>
              <a:t>were being </a:t>
            </a:r>
            <a:r>
              <a:rPr lang="en-US" sz="2500" dirty="0" smtClean="0"/>
              <a:t>threatened by lack of information.</a:t>
            </a:r>
            <a:endParaRPr lang="en-US" sz="2500" dirty="0"/>
          </a:p>
          <a:p>
            <a:pPr marL="514350" lvl="1" indent="-171450">
              <a:lnSpc>
                <a:spcPct val="110000"/>
              </a:lnSpc>
              <a:spcBef>
                <a:spcPts val="0"/>
              </a:spcBef>
              <a:buClr>
                <a:schemeClr val="bg2">
                  <a:lumMod val="75000"/>
                </a:schemeClr>
              </a:buClr>
              <a:defRPr/>
            </a:pPr>
            <a:endParaRPr lang="en-US" sz="2500" dirty="0"/>
          </a:p>
          <a:p>
            <a:pPr marL="514350" lvl="1" indent="-171450">
              <a:lnSpc>
                <a:spcPct val="110000"/>
              </a:lnSpc>
              <a:spcBef>
                <a:spcPts val="0"/>
              </a:spcBef>
              <a:buClr>
                <a:schemeClr val="bg2">
                  <a:lumMod val="75000"/>
                </a:schemeClr>
              </a:buClr>
              <a:defRPr/>
            </a:pPr>
            <a:r>
              <a:rPr lang="en-US" sz="2500" dirty="0"/>
              <a:t>1991 - 1994 – </a:t>
            </a:r>
            <a:r>
              <a:rPr lang="en-US" sz="2500" dirty="0" smtClean="0"/>
              <a:t>OEMs were forced by EPA/CARB to work </a:t>
            </a:r>
            <a:r>
              <a:rPr lang="en-US" sz="2500" dirty="0"/>
              <a:t>together </a:t>
            </a:r>
            <a:r>
              <a:rPr lang="en-US" sz="2500" dirty="0" smtClean="0"/>
              <a:t>under SAE guidelines.</a:t>
            </a:r>
            <a:endParaRPr lang="en-US" sz="2500" dirty="0"/>
          </a:p>
          <a:p>
            <a:pPr indent="0">
              <a:lnSpc>
                <a:spcPct val="110000"/>
              </a:lnSpc>
              <a:spcBef>
                <a:spcPts val="0"/>
              </a:spcBef>
              <a:buClr>
                <a:schemeClr val="bg2">
                  <a:lumMod val="75000"/>
                </a:schemeClr>
              </a:buClr>
              <a:buNone/>
              <a:defRPr/>
            </a:pPr>
            <a:endParaRPr lang="en-US" sz="2500" dirty="0"/>
          </a:p>
          <a:p>
            <a:pPr marL="514350" lvl="1" indent="-171450">
              <a:lnSpc>
                <a:spcPct val="110000"/>
              </a:lnSpc>
              <a:spcBef>
                <a:spcPts val="0"/>
              </a:spcBef>
              <a:buClr>
                <a:schemeClr val="bg2">
                  <a:lumMod val="75000"/>
                </a:schemeClr>
              </a:buClr>
              <a:defRPr/>
            </a:pPr>
            <a:r>
              <a:rPr lang="en-US" sz="2500" dirty="0"/>
              <a:t>1994 –</a:t>
            </a:r>
            <a:r>
              <a:rPr lang="en-US" sz="2500" dirty="0" smtClean="0"/>
              <a:t> EPA/CARB </a:t>
            </a:r>
            <a:r>
              <a:rPr lang="en-US" sz="2500" dirty="0"/>
              <a:t>forced OEMs to develop the OBDII Diagnostic Connector </a:t>
            </a:r>
            <a:r>
              <a:rPr lang="en-US" sz="2500" dirty="0" smtClean="0"/>
              <a:t>and  specifications were developed to be implemented in 1996 vehicles</a:t>
            </a:r>
            <a:r>
              <a:rPr lang="en-US" sz="2500" dirty="0"/>
              <a:t>.  </a:t>
            </a:r>
          </a:p>
          <a:p>
            <a:pPr lvl="1"/>
            <a:endParaRPr lang="en-US" sz="2000" dirty="0"/>
          </a:p>
          <a:p>
            <a:endParaRPr lang="en-US" sz="2400" dirty="0" smtClean="0"/>
          </a:p>
        </p:txBody>
      </p:sp>
      <p:pic>
        <p:nvPicPr>
          <p:cNvPr id="5" name="Picture 3" descr="G:\DEPT BUSINESS LINES\TECHNOLOGY\AUTOMOTIVE INTERNET\Content\AICWEB_LifeRay\Member_Wireless_Telematics\DCT\diagnostic_code_translator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6"/>
          <a:stretch/>
        </p:blipFill>
        <p:spPr bwMode="auto">
          <a:xfrm>
            <a:off x="6019800" y="4884000"/>
            <a:ext cx="2438400" cy="159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04800" y="1612273"/>
            <a:ext cx="51054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171450">
              <a:lnSpc>
                <a:spcPct val="90000"/>
              </a:lnSpc>
              <a:buClr>
                <a:schemeClr val="bg2">
                  <a:lumMod val="75000"/>
                </a:schemeClr>
              </a:buClr>
              <a:buSzPct val="76000"/>
              <a:buFont typeface="Wingdings 2" pitchFamily="18" charset="2"/>
              <a:buChar char=""/>
              <a:defRPr/>
            </a:pPr>
            <a:r>
              <a:rPr lang="en-US" sz="2000" dirty="0">
                <a:solidFill>
                  <a:schemeClr val="tx2"/>
                </a:solidFill>
              </a:rPr>
              <a:t>1987 – Cars became more </a:t>
            </a:r>
            <a:r>
              <a:rPr lang="en-US" sz="2000" dirty="0" smtClean="0">
                <a:solidFill>
                  <a:schemeClr val="tx2"/>
                </a:solidFill>
              </a:rPr>
              <a:t>computerized, </a:t>
            </a:r>
            <a:r>
              <a:rPr lang="en-US" sz="2000" dirty="0">
                <a:solidFill>
                  <a:schemeClr val="tx2"/>
                </a:solidFill>
              </a:rPr>
              <a:t>p</a:t>
            </a:r>
            <a:r>
              <a:rPr lang="en-US" sz="2000" dirty="0" smtClean="0">
                <a:solidFill>
                  <a:schemeClr val="tx2"/>
                </a:solidFill>
              </a:rPr>
              <a:t>reventing </a:t>
            </a:r>
            <a:r>
              <a:rPr lang="en-US" sz="2000" dirty="0">
                <a:solidFill>
                  <a:schemeClr val="tx2"/>
                </a:solidFill>
              </a:rPr>
              <a:t>independent repair shops from </a:t>
            </a:r>
            <a:r>
              <a:rPr lang="en-US" sz="2000" dirty="0" smtClean="0">
                <a:solidFill>
                  <a:schemeClr val="tx2"/>
                </a:solidFill>
              </a:rPr>
              <a:t>properly diagnosing </a:t>
            </a:r>
            <a:r>
              <a:rPr lang="en-US" sz="2000" dirty="0">
                <a:solidFill>
                  <a:schemeClr val="tx2"/>
                </a:solidFill>
              </a:rPr>
              <a:t>and </a:t>
            </a:r>
            <a:r>
              <a:rPr lang="en-US" sz="2000" dirty="0" smtClean="0">
                <a:solidFill>
                  <a:schemeClr val="tx2"/>
                </a:solidFill>
              </a:rPr>
              <a:t>repairing </a:t>
            </a:r>
            <a:r>
              <a:rPr lang="en-US" sz="2000" dirty="0">
                <a:solidFill>
                  <a:schemeClr val="tx2"/>
                </a:solidFill>
              </a:rPr>
              <a:t>vehicles. </a:t>
            </a:r>
          </a:p>
        </p:txBody>
      </p:sp>
      <p:pic>
        <p:nvPicPr>
          <p:cNvPr id="3078" name="Picture 6" descr="http://blog.opentable.com/wp-content/uploads/2010/01/Best-Restaurants-That-Are-Out-of-Business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003"/>
          <a:stretch/>
        </p:blipFill>
        <p:spPr bwMode="auto">
          <a:xfrm>
            <a:off x="6057900" y="3092331"/>
            <a:ext cx="2400300" cy="1607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7524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457200"/>
            <a:ext cx="7772400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Fast </a:t>
            </a:r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forward to today…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6934200" y="4294970"/>
            <a:ext cx="1818862" cy="1648630"/>
            <a:chOff x="7129669" y="4562723"/>
            <a:chExt cx="1818862" cy="1648630"/>
          </a:xfrm>
        </p:grpSpPr>
        <p:pic>
          <p:nvPicPr>
            <p:cNvPr id="4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4673" b="94393" l="9585" r="8945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29669" y="4562723"/>
              <a:ext cx="1818862" cy="1243567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5" name="TextBox 4"/>
            <p:cNvSpPr txBox="1"/>
            <p:nvPr/>
          </p:nvSpPr>
          <p:spPr>
            <a:xfrm>
              <a:off x="7129669" y="5688133"/>
              <a:ext cx="18188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Bluetooth Enabled Dongle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762000" y="1752600"/>
            <a:ext cx="6172200" cy="3878785"/>
            <a:chOff x="152400" y="2747788"/>
            <a:chExt cx="6172200" cy="3765902"/>
          </a:xfrm>
        </p:grpSpPr>
        <p:pic>
          <p:nvPicPr>
            <p:cNvPr id="7" name="18:1539:0" descr="0"/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37"/>
            <a:stretch/>
          </p:blipFill>
          <p:spPr bwMode="auto">
            <a:xfrm>
              <a:off x="392316" y="2747788"/>
              <a:ext cx="5932284" cy="3765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9" name="Title 2"/>
            <p:cNvSpPr txBox="1">
              <a:spLocks/>
            </p:cNvSpPr>
            <p:nvPr/>
          </p:nvSpPr>
          <p:spPr>
            <a:xfrm>
              <a:off x="152400" y="6096000"/>
              <a:ext cx="2895600" cy="274289"/>
            </a:xfrm>
            <a:prstGeom prst="rect">
              <a:avLst/>
            </a:prstGeom>
            <a:effectLst/>
          </p:spPr>
          <p:txBody>
            <a:bodyPr vert="horz" lIns="81642" tIns="0" rIns="81642" bIns="0" rtlCol="0" anchor="b" anchorCtr="0">
              <a:noAutofit/>
            </a:bodyPr>
            <a:lstStyle>
              <a:lvl1pPr algn="l" defTabSz="816422" rtl="0" eaLnBrk="1" latinLnBrk="0" hangingPunct="1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None/>
                <a:defRPr sz="4800" b="1" kern="1200" cap="none" spc="0">
                  <a:ln>
                    <a:solidFill>
                      <a:schemeClr val="accent1"/>
                    </a:solidFill>
                  </a:ln>
                  <a:solidFill>
                    <a:schemeClr val="tx1"/>
                  </a:solidFill>
                  <a:effectLst/>
                  <a:latin typeface="Tahoma" pitchFamily="34" charset="0"/>
                  <a:ea typeface="Tahoma" pitchFamily="34" charset="0"/>
                  <a:cs typeface="Tahoma" pitchFamily="34" charset="0"/>
                </a:defRPr>
              </a:lvl1pPr>
            </a:lstStyle>
            <a:p>
              <a:pPr algn="ctr"/>
              <a:r>
                <a:rPr lang="en-US" sz="1600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solidFill>
                    <a:schemeClr val="bg2">
                      <a:lumMod val="85000"/>
                      <a:lumOff val="15000"/>
                    </a:schemeClr>
                  </a:solidFill>
                  <a:effectLst>
                    <a:reflection blurRad="6350" stA="60000" endA="900" endPos="58000" dir="5400000" sy="-100000" algn="bl" rotWithShape="0"/>
                  </a:effectLst>
                  <a:latin typeface="+mj-lt"/>
                </a:rPr>
                <a:t>The Connected Car</a:t>
              </a:r>
              <a:endParaRPr lang="en-US" sz="1600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2">
                    <a:lumMod val="85000"/>
                    <a:lumOff val="15000"/>
                  </a:schemeClr>
                </a:solidFill>
                <a:effectLst>
                  <a:reflection blurRad="6350" stA="60000" endA="900" endPos="58000" dir="5400000" sy="-100000" algn="bl" rotWithShape="0"/>
                </a:effectLst>
                <a:latin typeface="+mj-lt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6934200" y="1371600"/>
            <a:ext cx="1818862" cy="3037820"/>
            <a:chOff x="7154536" y="1600200"/>
            <a:chExt cx="1818862" cy="3037820"/>
          </a:xfrm>
        </p:grpSpPr>
        <p:pic>
          <p:nvPicPr>
            <p:cNvPr id="6" name="Picture 2" descr="C:\Users\SRuedas\AppData\Local\Microsoft\Windows\Temporary Internet Files\Content.Outlook\H4XKV92F\iPhone_5s_Vert_SpaceGray_AAA.pn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64934" y="1600200"/>
              <a:ext cx="1398066" cy="268514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TextBox 11"/>
            <p:cNvSpPr txBox="1"/>
            <p:nvPr/>
          </p:nvSpPr>
          <p:spPr>
            <a:xfrm>
              <a:off x="7154536" y="4114800"/>
              <a:ext cx="181886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</a:pPr>
              <a:r>
                <a:rPr lang="en-US" sz="1400" b="1" dirty="0" smtClean="0">
                  <a:solidFill>
                    <a:prstClr val="black"/>
                  </a:solidFill>
                  <a:latin typeface="Calibri"/>
                </a:rPr>
                <a:t>2007 – iPhone released</a:t>
              </a:r>
              <a:endParaRPr lang="en-US" sz="1400" b="1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609600" y="5867400"/>
            <a:ext cx="747993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b="1" dirty="0" smtClean="0">
                <a:solidFill>
                  <a:schemeClr val="bg2">
                    <a:lumMod val="75000"/>
                  </a:schemeClr>
                </a:solidFill>
              </a:rPr>
              <a:t>the same scenario is happening.</a:t>
            </a:r>
            <a:endParaRPr lang="en-US" sz="3600" b="1" dirty="0"/>
          </a:p>
        </p:txBody>
      </p:sp>
    </p:spTree>
    <p:extLst>
      <p:ext uri="{BB962C8B-B14F-4D97-AF65-F5344CB8AC3E}">
        <p14:creationId xmlns:p14="http://schemas.microsoft.com/office/powerpoint/2010/main" val="2236751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http://www.accidentlawyerstlouis.com/wp-content/uploads/St.-Louis-car-accident-lawyer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3" b="30883"/>
          <a:stretch/>
        </p:blipFill>
        <p:spPr bwMode="auto">
          <a:xfrm>
            <a:off x="4800600" y="4726513"/>
            <a:ext cx="3962400" cy="175048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blog.caranddriver.com/wp-content/uploads/2014/10/Screen-Shot-2014-10-10-at-9.28.00-AM-626x307.pn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2" r="3280"/>
          <a:stretch/>
        </p:blipFill>
        <p:spPr bwMode="auto">
          <a:xfrm>
            <a:off x="5257799" y="838201"/>
            <a:ext cx="3330273" cy="19269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457200" y="381000"/>
            <a:ext cx="7024744" cy="685800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l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 smtClean="0">
                <a:solidFill>
                  <a:schemeClr val="bg2">
                    <a:lumMod val="75000"/>
                  </a:schemeClr>
                </a:solidFill>
              </a:rPr>
              <a:t>Challenges</a:t>
            </a:r>
            <a:endParaRPr lang="en-US" b="1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688770" y="1219200"/>
            <a:ext cx="4797630" cy="1600200"/>
          </a:xfrm>
          <a:effectLst>
            <a:glow rad="228600">
              <a:schemeClr val="accent1">
                <a:satMod val="175000"/>
                <a:alpha val="40000"/>
              </a:schemeClr>
            </a:glow>
          </a:effectLst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1900" dirty="0">
                <a:solidFill>
                  <a:schemeClr val="bg2">
                    <a:lumMod val="75000"/>
                  </a:schemeClr>
                </a:solidFill>
              </a:rPr>
              <a:t>T</a:t>
            </a:r>
            <a:r>
              <a:rPr lang="en-US" sz="1900" dirty="0" smtClean="0">
                <a:solidFill>
                  <a:schemeClr val="bg2">
                    <a:lumMod val="75000"/>
                  </a:schemeClr>
                </a:solidFill>
              </a:rPr>
              <a:t>echnology is</a:t>
            </a:r>
            <a:r>
              <a:rPr lang="en-US" sz="1900" dirty="0">
                <a:solidFill>
                  <a:schemeClr val="bg2">
                    <a:lumMod val="75000"/>
                  </a:schemeClr>
                </a:solidFill>
              </a:rPr>
              <a:t> making vehicles more </a:t>
            </a:r>
            <a:r>
              <a:rPr lang="en-US" sz="1900" dirty="0" smtClean="0">
                <a:solidFill>
                  <a:schemeClr val="bg2">
                    <a:lumMod val="75000"/>
                  </a:schemeClr>
                </a:solidFill>
              </a:rPr>
              <a:t>reliable and impacting maintenance schedules, leading to fewer visits to repair facilities.</a:t>
            </a:r>
            <a:endParaRPr lang="en-US" sz="19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8" name="Picture 2" descr="http://velodynelidar.com/lidar/hdlpressroom/images/robocar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36" t="10473" r="11859" b="5382"/>
          <a:stretch/>
        </p:blipFill>
        <p:spPr bwMode="auto">
          <a:xfrm>
            <a:off x="838200" y="2557454"/>
            <a:ext cx="2743200" cy="22431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3810000" y="3346103"/>
            <a:ext cx="4572000" cy="692497"/>
          </a:xfrm>
          <a:prstGeom prst="rect">
            <a:avLst/>
          </a:prstGeom>
        </p:spPr>
        <p:txBody>
          <a:bodyPr>
            <a:spAutoFit/>
          </a:bodyPr>
          <a:lstStyle/>
          <a:p>
            <a:pPr marL="68580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n-US" sz="1950" dirty="0">
                <a:solidFill>
                  <a:schemeClr val="bg2">
                    <a:lumMod val="75000"/>
                  </a:schemeClr>
                </a:solidFill>
              </a:rPr>
              <a:t>Increasing vehicle complexity </a:t>
            </a:r>
            <a:r>
              <a:rPr lang="en-US" sz="1950" dirty="0" smtClean="0">
                <a:solidFill>
                  <a:schemeClr val="bg2">
                    <a:lumMod val="75000"/>
                  </a:schemeClr>
                </a:solidFill>
              </a:rPr>
              <a:t>is making </a:t>
            </a:r>
            <a:r>
              <a:rPr lang="en-US" sz="1950" dirty="0">
                <a:solidFill>
                  <a:schemeClr val="bg2">
                    <a:lumMod val="75000"/>
                  </a:schemeClr>
                </a:solidFill>
              </a:rPr>
              <a:t>repairs more </a:t>
            </a:r>
            <a:r>
              <a:rPr lang="en-US" sz="1950" dirty="0" smtClean="0">
                <a:solidFill>
                  <a:schemeClr val="bg2">
                    <a:lumMod val="75000"/>
                  </a:schemeClr>
                </a:solidFill>
              </a:rPr>
              <a:t>challenging.</a:t>
            </a:r>
            <a:endParaRPr lang="en-US" sz="1950" dirty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743197" y="4921984"/>
            <a:ext cx="4286003" cy="15927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>
              <a:spcBef>
                <a:spcPct val="20000"/>
              </a:spcBef>
              <a:buClr>
                <a:schemeClr val="accent1"/>
              </a:buClr>
              <a:buSzPct val="76000"/>
            </a:pPr>
            <a:r>
              <a:rPr lang="en-US" sz="1950" dirty="0">
                <a:solidFill>
                  <a:schemeClr val="bg2">
                    <a:lumMod val="75000"/>
                  </a:schemeClr>
                </a:solidFill>
              </a:rPr>
              <a:t>Advanced Driver Assistance Systems (ADAS) and </a:t>
            </a:r>
            <a:r>
              <a:rPr lang="en-US" sz="1950" dirty="0" smtClean="0">
                <a:solidFill>
                  <a:schemeClr val="bg2">
                    <a:lumMod val="75000"/>
                  </a:schemeClr>
                </a:solidFill>
              </a:rPr>
              <a:t>Vehicle to Vehicle (V2V</a:t>
            </a:r>
            <a:r>
              <a:rPr lang="en-US" sz="1950" dirty="0">
                <a:solidFill>
                  <a:schemeClr val="bg2">
                    <a:lumMod val="75000"/>
                  </a:schemeClr>
                </a:solidFill>
              </a:rPr>
              <a:t>) </a:t>
            </a:r>
            <a:r>
              <a:rPr lang="en-US" sz="1950" dirty="0" smtClean="0">
                <a:solidFill>
                  <a:schemeClr val="bg2">
                    <a:lumMod val="75000"/>
                  </a:schemeClr>
                </a:solidFill>
              </a:rPr>
              <a:t>technology have </a:t>
            </a:r>
            <a:r>
              <a:rPr lang="en-US" sz="1950" dirty="0">
                <a:solidFill>
                  <a:schemeClr val="bg2">
                    <a:lumMod val="75000"/>
                  </a:schemeClr>
                </a:solidFill>
              </a:rPr>
              <a:t>the potential to lessen the number of </a:t>
            </a:r>
            <a:r>
              <a:rPr lang="en-US" sz="1950" dirty="0" smtClean="0">
                <a:solidFill>
                  <a:schemeClr val="bg2">
                    <a:lumMod val="75000"/>
                  </a:schemeClr>
                </a:solidFill>
              </a:rPr>
              <a:t>accidents and repairs.</a:t>
            </a:r>
            <a:endParaRPr lang="en-US" sz="1950" dirty="0">
              <a:solidFill>
                <a:schemeClr val="bg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3300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0886"/>
            <a:ext cx="7024744" cy="1143000"/>
          </a:xfrm>
        </p:spPr>
        <p:txBody>
          <a:bodyPr>
            <a:normAutofit/>
          </a:bodyPr>
          <a:lstStyle/>
          <a:p>
            <a:r>
              <a:rPr lang="en-US" b="1" dirty="0">
                <a:solidFill>
                  <a:schemeClr val="bg2">
                    <a:lumMod val="75000"/>
                  </a:schemeClr>
                </a:solidFill>
              </a:rPr>
              <a:t>Opportunities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4800600"/>
            <a:ext cx="4648201" cy="137159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2100" dirty="0" smtClean="0">
                <a:solidFill>
                  <a:schemeClr val="bg2">
                    <a:lumMod val="75000"/>
                  </a:schemeClr>
                </a:solidFill>
              </a:rPr>
              <a:t>The number </a:t>
            </a:r>
            <a:r>
              <a:rPr lang="en-US" sz="2100" dirty="0">
                <a:solidFill>
                  <a:schemeClr val="bg2">
                    <a:lumMod val="75000"/>
                  </a:schemeClr>
                </a:solidFill>
              </a:rPr>
              <a:t>of v</a:t>
            </a:r>
            <a:r>
              <a:rPr lang="en-US" sz="2100" dirty="0" smtClean="0">
                <a:solidFill>
                  <a:schemeClr val="bg2">
                    <a:lumMod val="75000"/>
                  </a:schemeClr>
                </a:solidFill>
              </a:rPr>
              <a:t>ehicles on the road continues to increase every year (now over 250 million).</a:t>
            </a:r>
            <a:endParaRPr lang="en-US" sz="21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2" descr="http://static4.businessinsider.com/image/5395b1a5ecad04752295212f-1000-585/screen%20shot%202014-06-09%20at%209.07.03%20am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87" t="4923" b="3637"/>
          <a:stretch/>
        </p:blipFill>
        <p:spPr bwMode="auto">
          <a:xfrm>
            <a:off x="533399" y="1219200"/>
            <a:ext cx="5094147" cy="3023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>
          <a:xfrm>
            <a:off x="5627547" y="1752600"/>
            <a:ext cx="2971797" cy="249018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640080" indent="-27432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2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20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12471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32588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517904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1719072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1920240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2121408" indent="-22860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SzPct val="76000"/>
              <a:buFont typeface="Wingdings 2" pitchFamily="18" charset="2"/>
              <a:buChar char=""/>
              <a:defRPr sz="14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8580" indent="0">
              <a:buFont typeface="Wingdings 2" pitchFamily="18" charset="2"/>
              <a:buNone/>
            </a:pP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</a:rPr>
              <a:t>Vehicles are lasting a lot longer (average age is 11.4 years) and older vehicles are likely to require more service.</a:t>
            </a:r>
            <a:endParaRPr lang="en-US" sz="2000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2050" name="Picture 2" descr="http://s1.cdn.autoevolution.com/images/news/how-to-avoid-traffic-jams-35319_2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14636"/>
          <a:stretch/>
        </p:blipFill>
        <p:spPr bwMode="auto">
          <a:xfrm>
            <a:off x="5216608" y="4375010"/>
            <a:ext cx="3393992" cy="2101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2325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Remote Diagnostics?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Binding quote?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0" y="2577704"/>
            <a:ext cx="4469336" cy="3407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0424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Elemental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629DD1"/>
      </a:accent1>
      <a:accent2>
        <a:srgbClr val="297FD5"/>
      </a:accent2>
      <a:accent3>
        <a:srgbClr val="7F8FA9"/>
      </a:accent3>
      <a:accent4>
        <a:srgbClr val="4A66AC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8074</TotalTime>
  <Words>382</Words>
  <Application>Microsoft Office PowerPoint</Application>
  <PresentationFormat>On-screen Show (4:3)</PresentationFormat>
  <Paragraphs>88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Century Gothic</vt:lpstr>
      <vt:lpstr>Tahoma</vt:lpstr>
      <vt:lpstr>Wingdings 2</vt:lpstr>
      <vt:lpstr>Austin</vt:lpstr>
      <vt:lpstr>Evolving Telematics</vt:lpstr>
      <vt:lpstr>PowerPoint Presentation</vt:lpstr>
      <vt:lpstr>Connected Car Landscape</vt:lpstr>
      <vt:lpstr>PowerPoint Presentation</vt:lpstr>
      <vt:lpstr>History of Access to Vehicle Data</vt:lpstr>
      <vt:lpstr>Fast forward to today…</vt:lpstr>
      <vt:lpstr>PowerPoint Presentation</vt:lpstr>
      <vt:lpstr>Opportunities</vt:lpstr>
      <vt:lpstr>Remote Diagnostics?</vt:lpstr>
      <vt:lpstr>PowerPoint Presentation</vt:lpstr>
      <vt:lpstr>Telematics Ecosystem</vt:lpstr>
      <vt:lpstr>PowerPoint Presentation</vt:lpstr>
    </vt:vector>
  </TitlesOfParts>
  <Company>AAA National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AAA National Office</dc:creator>
  <cp:lastModifiedBy>Charles Gorman</cp:lastModifiedBy>
  <cp:revision>155</cp:revision>
  <cp:lastPrinted>2015-02-05T14:01:23Z</cp:lastPrinted>
  <dcterms:created xsi:type="dcterms:W3CDTF">2015-01-13T18:23:37Z</dcterms:created>
  <dcterms:modified xsi:type="dcterms:W3CDTF">2015-04-19T20:21:29Z</dcterms:modified>
</cp:coreProperties>
</file>